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307" r:id="rId6"/>
    <p:sldId id="297" r:id="rId7"/>
    <p:sldId id="298" r:id="rId8"/>
    <p:sldId id="282" r:id="rId9"/>
    <p:sldId id="277" r:id="rId10"/>
    <p:sldId id="308" r:id="rId11"/>
    <p:sldId id="262" r:id="rId12"/>
    <p:sldId id="292" r:id="rId13"/>
    <p:sldId id="294" r:id="rId14"/>
    <p:sldId id="309" r:id="rId15"/>
    <p:sldId id="304" r:id="rId16"/>
    <p:sldId id="305" r:id="rId17"/>
    <p:sldId id="276" r:id="rId18"/>
    <p:sldId id="259"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My-linh" initials="NM" lastIdx="1" clrIdx="0">
    <p:extLst>
      <p:ext uri="{19B8F6BF-5375-455C-9EA6-DF929625EA0E}">
        <p15:presenceInfo xmlns:p15="http://schemas.microsoft.com/office/powerpoint/2012/main" userId="S::mnguyen@dot.nv.gov::268e32e6-fd46-4aa1-b3fc-818f54e278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BF4"/>
    <a:srgbClr val="CCD5E9"/>
    <a:srgbClr val="E7F3FF"/>
    <a:srgbClr val="E6691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0" autoAdjust="0"/>
    <p:restoredTop sz="76575" autoAdjust="0"/>
  </p:normalViewPr>
  <p:slideViewPr>
    <p:cSldViewPr snapToGrid="0">
      <p:cViewPr varScale="1">
        <p:scale>
          <a:sx n="104" d="100"/>
          <a:sy n="104" d="100"/>
        </p:scale>
        <p:origin x="552" y="13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5" d="100"/>
          <a:sy n="105" d="100"/>
        </p:scale>
        <p:origin x="148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en-US" sz="2400" b="1" dirty="0">
                <a:solidFill>
                  <a:srgbClr val="002060"/>
                </a:solidFill>
              </a:rPr>
              <a:t>Annual</a:t>
            </a:r>
            <a:r>
              <a:rPr lang="en-US" sz="2400" b="1" baseline="0" dirty="0">
                <a:solidFill>
                  <a:srgbClr val="002060"/>
                </a:solidFill>
              </a:rPr>
              <a:t> </a:t>
            </a:r>
            <a:r>
              <a:rPr lang="en-US" sz="2400" b="1" dirty="0">
                <a:solidFill>
                  <a:srgbClr val="002060"/>
                </a:solidFill>
              </a:rPr>
              <a:t>GHG Emissions from NDOT Operations</a:t>
            </a:r>
          </a:p>
        </c:rich>
      </c:tx>
      <c:layout>
        <c:manualLayout>
          <c:xMode val="edge"/>
          <c:yMode val="edge"/>
          <c:x val="0.27070684099440323"/>
          <c:y val="2.52293587094328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6602739461007177"/>
          <c:y val="0.16780089020515382"/>
          <c:w val="0.81468707075006275"/>
          <c:h val="0.61925670459133719"/>
        </c:manualLayout>
      </c:layout>
      <c:barChart>
        <c:barDir val="col"/>
        <c:grouping val="clustered"/>
        <c:varyColors val="0"/>
        <c:ser>
          <c:idx val="0"/>
          <c:order val="0"/>
          <c:tx>
            <c:strRef>
              <c:f>'GHG Summary'!$A$10</c:f>
              <c:strCache>
                <c:ptCount val="1"/>
                <c:pt idx="0">
                  <c:v>Total</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8.8652667002624586E-2"/>
                      <c:h val="5.0392542744467507E-2"/>
                    </c:manualLayout>
                  </c15:layout>
                </c:ext>
                <c:ext xmlns:c16="http://schemas.microsoft.com/office/drawing/2014/chart" uri="{C3380CC4-5D6E-409C-BE32-E72D297353CC}">
                  <c16:uniqueId val="{00000000-CBD6-455B-9713-9F5DC6762D7D}"/>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8.8652667002624586E-2"/>
                      <c:h val="5.0392542744467507E-2"/>
                    </c:manualLayout>
                  </c15:layout>
                </c:ext>
                <c:ext xmlns:c16="http://schemas.microsoft.com/office/drawing/2014/chart" uri="{C3380CC4-5D6E-409C-BE32-E72D297353CC}">
                  <c16:uniqueId val="{00000001-CBD6-455B-9713-9F5DC6762D7D}"/>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8.8652667002624586E-2"/>
                      <c:h val="5.0392542744467507E-2"/>
                    </c:manualLayout>
                  </c15:layout>
                </c:ext>
                <c:ext xmlns:c16="http://schemas.microsoft.com/office/drawing/2014/chart" uri="{C3380CC4-5D6E-409C-BE32-E72D297353CC}">
                  <c16:uniqueId val="{00000002-CBD6-455B-9713-9F5DC6762D7D}"/>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8.8652667002624586E-2"/>
                      <c:h val="5.0392542744467507E-2"/>
                    </c:manualLayout>
                  </c15:layout>
                </c:ext>
                <c:ext xmlns:c16="http://schemas.microsoft.com/office/drawing/2014/chart" uri="{C3380CC4-5D6E-409C-BE32-E72D297353CC}">
                  <c16:uniqueId val="{00000003-CBD6-455B-9713-9F5DC6762D7D}"/>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8.8652667002624586E-2"/>
                      <c:h val="5.0392542744467507E-2"/>
                    </c:manualLayout>
                  </c15:layout>
                </c:ext>
                <c:ext xmlns:c16="http://schemas.microsoft.com/office/drawing/2014/chart" uri="{C3380CC4-5D6E-409C-BE32-E72D297353CC}">
                  <c16:uniqueId val="{00000004-CBD6-455B-9713-9F5DC6762D7D}"/>
                </c:ext>
              </c:extLst>
            </c:dLbl>
            <c:numFmt formatCode="#,##0" sourceLinked="0"/>
            <c:spPr>
              <a:solidFill>
                <a:schemeClr val="bg1"/>
              </a:solidFill>
              <a:ln w="3175" cmpd="thickThin">
                <a:noFill/>
                <a:prstDash val="sysDot"/>
              </a:ln>
              <a:effectLst/>
            </c:spPr>
            <c:txPr>
              <a:bodyPr rot="0" spcFirstLastPara="1" vertOverflow="overflow" horzOverflow="overflow" vert="horz" wrap="square" lIns="0" tIns="0" rIns="0" bIns="0" anchor="ctr" anchorCtr="1">
                <a:noAutofit/>
              </a:bodyPr>
              <a:lstStyle/>
              <a:p>
                <a:pPr>
                  <a:defRPr sz="1800" b="1" i="0" u="none" strike="noStrike" kern="1200" spc="10" baseline="0">
                    <a:ln w="12700" cap="rnd">
                      <a:no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'GHG Summary'!$B$1:$F$1</c:f>
              <c:numCache>
                <c:formatCode>General</c:formatCode>
                <c:ptCount val="5"/>
                <c:pt idx="0">
                  <c:v>2019</c:v>
                </c:pt>
                <c:pt idx="1">
                  <c:v>2020</c:v>
                </c:pt>
                <c:pt idx="2">
                  <c:v>2021</c:v>
                </c:pt>
                <c:pt idx="3">
                  <c:v>2022</c:v>
                </c:pt>
                <c:pt idx="4">
                  <c:v>2023</c:v>
                </c:pt>
              </c:numCache>
            </c:numRef>
          </c:cat>
          <c:val>
            <c:numRef>
              <c:f>'GHG Summary'!$B$10:$F$10</c:f>
              <c:numCache>
                <c:formatCode>#,##0.0</c:formatCode>
                <c:ptCount val="5"/>
                <c:pt idx="0">
                  <c:v>37603.300000000003</c:v>
                </c:pt>
                <c:pt idx="1">
                  <c:v>33238</c:v>
                </c:pt>
                <c:pt idx="2">
                  <c:v>31201.7</c:v>
                </c:pt>
                <c:pt idx="3">
                  <c:v>29525.475345714563</c:v>
                </c:pt>
                <c:pt idx="4">
                  <c:v>31082.258798288894</c:v>
                </c:pt>
              </c:numCache>
            </c:numRef>
          </c:val>
          <c:extLst>
            <c:ext xmlns:c16="http://schemas.microsoft.com/office/drawing/2014/chart" uri="{C3380CC4-5D6E-409C-BE32-E72D297353CC}">
              <c16:uniqueId val="{00000005-CBD6-455B-9713-9F5DC6762D7D}"/>
            </c:ext>
          </c:extLst>
        </c:ser>
        <c:dLbls>
          <c:dLblPos val="outEnd"/>
          <c:showLegendKey val="0"/>
          <c:showVal val="1"/>
          <c:showCatName val="0"/>
          <c:showSerName val="0"/>
          <c:showPercent val="0"/>
          <c:showBubbleSize val="0"/>
        </c:dLbls>
        <c:gapWidth val="219"/>
        <c:overlap val="-27"/>
        <c:axId val="2141203136"/>
        <c:axId val="1477058272"/>
      </c:barChart>
      <c:catAx>
        <c:axId val="21412031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800" b="1" dirty="0"/>
                  <a:t>State Fiscal</a:t>
                </a:r>
                <a:r>
                  <a:rPr lang="en-US" sz="1800" b="1" baseline="0" dirty="0"/>
                  <a:t> Year</a:t>
                </a:r>
                <a:endParaRPr lang="en-US" sz="1800" b="1" dirty="0"/>
              </a:p>
            </c:rich>
          </c:tx>
          <c:layout>
            <c:manualLayout>
              <c:xMode val="edge"/>
              <c:yMode val="edge"/>
              <c:x val="0.47116740290923376"/>
              <c:y val="0.9056706018594834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77058272"/>
        <c:crossesAt val="0"/>
        <c:auto val="1"/>
        <c:lblAlgn val="ctr"/>
        <c:lblOffset val="100"/>
        <c:noMultiLvlLbl val="0"/>
      </c:catAx>
      <c:valAx>
        <c:axId val="1477058272"/>
        <c:scaling>
          <c:orientation val="minMax"/>
          <c:max val="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800" b="1" dirty="0"/>
                  <a:t>GHG Emissions,</a:t>
                </a:r>
                <a:r>
                  <a:rPr lang="en-US" sz="1800" b="1" baseline="0" dirty="0"/>
                  <a:t> Mt CO2e</a:t>
                </a:r>
                <a:endParaRPr lang="en-US" sz="1800" b="1" dirty="0"/>
              </a:p>
            </c:rich>
          </c:tx>
          <c:layout>
            <c:manualLayout>
              <c:xMode val="edge"/>
              <c:yMode val="edge"/>
              <c:x val="2.279202121880575E-2"/>
              <c:y val="0.2661416470963296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141203136"/>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FY 2019</a:t>
            </a:r>
            <a:r>
              <a:rPr lang="en-US" sz="1800" baseline="0" dirty="0"/>
              <a:t> </a:t>
            </a:r>
            <a:r>
              <a:rPr lang="en-US" sz="1800" dirty="0"/>
              <a:t>GHG</a:t>
            </a:r>
            <a:r>
              <a:rPr lang="en-US" sz="1800" baseline="0" dirty="0"/>
              <a:t>, Mt CO2e</a:t>
            </a:r>
            <a:endParaRPr lang="en-US"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solidFill>
                  <a:schemeClr val="tx1"/>
                </a:solidFill>
              </a:rPr>
              <a:t>FY 2019</a:t>
            </a:r>
            <a:r>
              <a:rPr lang="en-US" sz="2000" baseline="0" dirty="0">
                <a:solidFill>
                  <a:schemeClr val="tx1"/>
                </a:solidFill>
              </a:rPr>
              <a:t> </a:t>
            </a:r>
            <a:r>
              <a:rPr lang="en-US" sz="2000" dirty="0">
                <a:solidFill>
                  <a:schemeClr val="tx1"/>
                </a:solidFill>
              </a:rPr>
              <a:t>GHG</a:t>
            </a:r>
            <a:r>
              <a:rPr lang="en-US" sz="2000" baseline="0" dirty="0">
                <a:solidFill>
                  <a:schemeClr val="tx1"/>
                </a:solidFill>
              </a:rPr>
              <a:t>, Mt CO2e</a:t>
            </a:r>
            <a:endParaRPr lang="en-US" sz="2000" dirty="0">
              <a:solidFill>
                <a:schemeClr val="tx1"/>
              </a:solidFill>
            </a:endParaRPr>
          </a:p>
        </c:rich>
      </c:tx>
      <c:layout>
        <c:manualLayout>
          <c:xMode val="edge"/>
          <c:yMode val="edge"/>
          <c:x val="0.22505373073745111"/>
          <c:y val="3.086594343704750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13F-422A-8FA2-D6F564F27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13F-422A-8FA2-D6F564F275EE}"/>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F13F-422A-8FA2-D6F564F27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13F-422A-8FA2-D6F564F27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13F-422A-8FA2-D6F564F27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13F-422A-8FA2-D6F564F275EE}"/>
              </c:ext>
            </c:extLst>
          </c:dPt>
          <c:dLbls>
            <c:dLbl>
              <c:idx val="3"/>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F13F-422A-8FA2-D6F564F275EE}"/>
                </c:ext>
              </c:extLst>
            </c:dLbl>
            <c:dLbl>
              <c:idx val="5"/>
              <c:layout>
                <c:manualLayout>
                  <c:x val="2.4225547188146269E-2"/>
                  <c:y val="8.238987327815407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13F-422A-8FA2-D6F564F275E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Sheet3!$I$31:$I$36</c:f>
              <c:strCache>
                <c:ptCount val="6"/>
                <c:pt idx="0">
                  <c:v>Electricity</c:v>
                </c:pt>
                <c:pt idx="1">
                  <c:v>Building Fuels </c:v>
                </c:pt>
                <c:pt idx="2">
                  <c:v>Vehicle Fuels</c:v>
                </c:pt>
                <c:pt idx="3">
                  <c:v>Business travel</c:v>
                </c:pt>
                <c:pt idx="4">
                  <c:v>Commuting</c:v>
                </c:pt>
                <c:pt idx="5">
                  <c:v>Waste generation</c:v>
                </c:pt>
              </c:strCache>
            </c:strRef>
          </c:cat>
          <c:val>
            <c:numRef>
              <c:f>Sheet3!$J$31:$J$36</c:f>
              <c:numCache>
                <c:formatCode>General</c:formatCode>
                <c:ptCount val="6"/>
                <c:pt idx="0">
                  <c:v>6011.4</c:v>
                </c:pt>
                <c:pt idx="1">
                  <c:v>3426.6</c:v>
                </c:pt>
                <c:pt idx="2">
                  <c:v>20385.900000000001</c:v>
                </c:pt>
                <c:pt idx="3">
                  <c:v>163.30000000000001</c:v>
                </c:pt>
                <c:pt idx="4">
                  <c:v>6170.8</c:v>
                </c:pt>
                <c:pt idx="5">
                  <c:v>1445.3</c:v>
                </c:pt>
              </c:numCache>
            </c:numRef>
          </c:val>
          <c:extLst>
            <c:ext xmlns:c16="http://schemas.microsoft.com/office/drawing/2014/chart" uri="{C3380CC4-5D6E-409C-BE32-E72D297353CC}">
              <c16:uniqueId val="{0000000C-F13F-422A-8FA2-D6F564F275E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5704978292306082"/>
          <c:y val="0.57792098788650392"/>
          <c:w val="0.3348481633252518"/>
          <c:h val="0.4160077548708537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a:solidFill>
                  <a:schemeClr val="tx1"/>
                </a:solidFill>
              </a:rPr>
              <a:t>FY 2023 GHG</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F4-41D1-BA39-1BC1BE6C50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F4-41D1-BA39-1BC1BE6C5034}"/>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31F4-41D1-BA39-1BC1BE6C503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F4-41D1-BA39-1BC1BE6C503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1F4-41D1-BA39-1BC1BE6C503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1F4-41D1-BA39-1BC1BE6C5034}"/>
              </c:ext>
            </c:extLst>
          </c:dPt>
          <c:dLbls>
            <c:dLbl>
              <c:idx val="3"/>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31F4-41D1-BA39-1BC1BE6C5034}"/>
                </c:ext>
              </c:extLst>
            </c:dLbl>
            <c:dLbl>
              <c:idx val="5"/>
              <c:layout>
                <c:manualLayout>
                  <c:x val="3.0757325462526328E-2"/>
                  <c:y val="9.41373473017684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1F4-41D1-BA39-1BC1BE6C503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Sheet3!$I$31:$I$36</c:f>
              <c:strCache>
                <c:ptCount val="6"/>
                <c:pt idx="0">
                  <c:v>Electricity</c:v>
                </c:pt>
                <c:pt idx="1">
                  <c:v>Building Fuels </c:v>
                </c:pt>
                <c:pt idx="2">
                  <c:v>Vehicle Fuels</c:v>
                </c:pt>
                <c:pt idx="3">
                  <c:v>Business travel</c:v>
                </c:pt>
                <c:pt idx="4">
                  <c:v>Commuting</c:v>
                </c:pt>
                <c:pt idx="5">
                  <c:v>Waste generation</c:v>
                </c:pt>
              </c:strCache>
            </c:strRef>
          </c:cat>
          <c:val>
            <c:numRef>
              <c:f>Sheet3!$N$31:$N$36</c:f>
              <c:numCache>
                <c:formatCode>General</c:formatCode>
                <c:ptCount val="6"/>
                <c:pt idx="0">
                  <c:v>5480.5</c:v>
                </c:pt>
                <c:pt idx="1">
                  <c:v>4151</c:v>
                </c:pt>
                <c:pt idx="2">
                  <c:v>16773.599999999999</c:v>
                </c:pt>
                <c:pt idx="3">
                  <c:v>137.5</c:v>
                </c:pt>
                <c:pt idx="4">
                  <c:v>3256.6</c:v>
                </c:pt>
                <c:pt idx="5">
                  <c:v>1283.2</c:v>
                </c:pt>
              </c:numCache>
            </c:numRef>
          </c:val>
          <c:extLst>
            <c:ext xmlns:c16="http://schemas.microsoft.com/office/drawing/2014/chart" uri="{C3380CC4-5D6E-409C-BE32-E72D297353CC}">
              <c16:uniqueId val="{0000000C-31F4-41D1-BA39-1BC1BE6C503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ln w="6350" cmpd="sng">
                  <a:solidFill>
                    <a:sysClr val="window" lastClr="FFFFFF"/>
                  </a:solidFill>
                </a:ln>
                <a:solidFill>
                  <a:sysClr val="windowText" lastClr="000000"/>
                </a:solidFill>
                <a:latin typeface="+mn-lt"/>
                <a:ea typeface="+mn-ea"/>
                <a:cs typeface="+mn-cs"/>
              </a:defRPr>
            </a:pPr>
            <a:r>
              <a:rPr lang="en-US" sz="1800" b="1" dirty="0">
                <a:ln w="6350" cmpd="sng">
                  <a:solidFill>
                    <a:sysClr val="window" lastClr="FFFFFF"/>
                  </a:solidFill>
                </a:ln>
                <a:solidFill>
                  <a:schemeClr val="tx1"/>
                </a:solidFill>
              </a:rPr>
              <a:t>FY 2021 GHG</a:t>
            </a:r>
          </a:p>
        </c:rich>
      </c:tx>
      <c:layout>
        <c:manualLayout>
          <c:xMode val="edge"/>
          <c:yMode val="edge"/>
          <c:x val="0.26283613996924576"/>
          <c:y val="5.5382129987997741E-2"/>
        </c:manualLayout>
      </c:layout>
      <c:overlay val="0"/>
      <c:spPr>
        <a:noFill/>
        <a:ln>
          <a:noFill/>
        </a:ln>
        <a:effectLst/>
      </c:spPr>
      <c:txPr>
        <a:bodyPr rot="0" spcFirstLastPara="1" vertOverflow="ellipsis" vert="horz" wrap="square" anchor="ctr" anchorCtr="1"/>
        <a:lstStyle/>
        <a:p>
          <a:pPr>
            <a:defRPr sz="1800" b="1" i="0" u="none" strike="noStrike" kern="1200" spc="0" baseline="0">
              <a:ln w="6350" cmpd="sng">
                <a:solidFill>
                  <a:sysClr val="window" lastClr="FFFFFF"/>
                </a:solidFill>
              </a:ln>
              <a:solidFill>
                <a:sysClr val="windowText" lastClr="000000"/>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54-46E1-BD3A-BCFA6B9BCE9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54-46E1-BD3A-BCFA6B9BCE97}"/>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0E54-46E1-BD3A-BCFA6B9BCE9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E54-46E1-BD3A-BCFA6B9BCE9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E54-46E1-BD3A-BCFA6B9BCE9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E54-46E1-BD3A-BCFA6B9BCE97}"/>
              </c:ext>
            </c:extLst>
          </c:dPt>
          <c:dLbls>
            <c:dLbl>
              <c:idx val="2"/>
              <c:layout>
                <c:manualLayout>
                  <c:x val="0.2119538945574444"/>
                  <c:y val="-0.1622676118808308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E54-46E1-BD3A-BCFA6B9BCE97}"/>
                </c:ext>
              </c:extLst>
            </c:dLbl>
            <c:dLbl>
              <c:idx val="3"/>
              <c:spPr>
                <a:noFill/>
                <a:ln>
                  <a:noFill/>
                </a:ln>
                <a:effectLst/>
              </c:spPr>
              <c:txPr>
                <a:bodyPr rot="0" spcFirstLastPara="1" vertOverflow="ellipsis" vert="horz" wrap="square" anchor="ctr" anchorCtr="1"/>
                <a:lstStyle/>
                <a:p>
                  <a:pPr>
                    <a:defRPr sz="1800" b="0" i="0" u="none" strike="noStrike" kern="1200" baseline="0">
                      <a:ln w="9525" cap="rnd" cmpd="tri"/>
                      <a:solidFill>
                        <a:sysClr val="windowText" lastClr="000000"/>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0E54-46E1-BD3A-BCFA6B9BCE97}"/>
                </c:ext>
              </c:extLst>
            </c:dLbl>
            <c:dLbl>
              <c:idx val="5"/>
              <c:layout>
                <c:manualLayout>
                  <c:x val="3.5292222763917747E-2"/>
                  <c:y val="9.991738981898427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E54-46E1-BD3A-BCFA6B9BCE97}"/>
                </c:ext>
              </c:extLst>
            </c:dLbl>
            <c:spPr>
              <a:noFill/>
              <a:ln>
                <a:noFill/>
              </a:ln>
              <a:effectLst/>
            </c:spPr>
            <c:txPr>
              <a:bodyPr rot="0" spcFirstLastPara="1" vertOverflow="ellipsis" vert="horz" wrap="square" anchor="ctr" anchorCtr="1"/>
              <a:lstStyle/>
              <a:p>
                <a:pPr>
                  <a:defRPr sz="1800" b="0" i="0" u="none" strike="noStrike" kern="1200" baseline="0">
                    <a:ln w="9525" cap="rnd" cmpd="tri"/>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Sheet3!$I$31:$I$36</c:f>
              <c:strCache>
                <c:ptCount val="6"/>
                <c:pt idx="0">
                  <c:v>Electricity</c:v>
                </c:pt>
                <c:pt idx="1">
                  <c:v>Building Fuels </c:v>
                </c:pt>
                <c:pt idx="2">
                  <c:v>Vehicle Fuels</c:v>
                </c:pt>
                <c:pt idx="3">
                  <c:v>Business travel</c:v>
                </c:pt>
                <c:pt idx="4">
                  <c:v>Commuting</c:v>
                </c:pt>
                <c:pt idx="5">
                  <c:v>Waste generation</c:v>
                </c:pt>
              </c:strCache>
            </c:strRef>
          </c:cat>
          <c:val>
            <c:numRef>
              <c:f>Sheet3!$L$31:$L$36</c:f>
              <c:numCache>
                <c:formatCode>General</c:formatCode>
                <c:ptCount val="6"/>
                <c:pt idx="0">
                  <c:v>5834.7</c:v>
                </c:pt>
                <c:pt idx="1">
                  <c:v>3228.3</c:v>
                </c:pt>
                <c:pt idx="2">
                  <c:v>17410.400000000001</c:v>
                </c:pt>
                <c:pt idx="3">
                  <c:v>14.5</c:v>
                </c:pt>
                <c:pt idx="4">
                  <c:v>2808.2</c:v>
                </c:pt>
                <c:pt idx="5">
                  <c:v>1905.6</c:v>
                </c:pt>
              </c:numCache>
            </c:numRef>
          </c:val>
          <c:extLst>
            <c:ext xmlns:c16="http://schemas.microsoft.com/office/drawing/2014/chart" uri="{C3380CC4-5D6E-409C-BE32-E72D297353CC}">
              <c16:uniqueId val="{0000000C-0E54-46E1-BD3A-BCFA6B9BCE9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n>
            <a:solidFill>
              <a:schemeClr val="bg1"/>
            </a:solidFill>
          </a:ln>
          <a:no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2903" tIns="46452" rIns="92903" bIns="4645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1"/>
          </a:xfrm>
          <a:prstGeom prst="rect">
            <a:avLst/>
          </a:prstGeom>
        </p:spPr>
        <p:txBody>
          <a:bodyPr vert="horz" lIns="92903" tIns="46452" rIns="92903" bIns="46452" rtlCol="0"/>
          <a:lstStyle>
            <a:lvl1pPr algn="r">
              <a:defRPr sz="1200"/>
            </a:lvl1pPr>
          </a:lstStyle>
          <a:p>
            <a:fld id="{B11C5680-ADC9-4300-9383-D956AD8FE030}" type="datetimeFigureOut">
              <a:rPr lang="en-US" smtClean="0"/>
              <a:t>5/7/2024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903" tIns="46452" rIns="92903" bIns="46452" rtlCol="0" anchor="ctr"/>
          <a:lstStyle/>
          <a:p>
            <a:endParaRPr lang="en-US" dirty="0"/>
          </a:p>
        </p:txBody>
      </p:sp>
      <p:sp>
        <p:nvSpPr>
          <p:cNvPr id="5" name="Notes Placeholder 4"/>
          <p:cNvSpPr>
            <a:spLocks noGrp="1"/>
          </p:cNvSpPr>
          <p:nvPr>
            <p:ph type="body" sz="quarter" idx="3"/>
          </p:nvPr>
        </p:nvSpPr>
        <p:spPr>
          <a:xfrm>
            <a:off x="702310" y="4480006"/>
            <a:ext cx="5618480" cy="3665458"/>
          </a:xfrm>
          <a:prstGeom prst="rect">
            <a:avLst/>
          </a:prstGeom>
        </p:spPr>
        <p:txBody>
          <a:bodyPr vert="horz" lIns="92903" tIns="46452" rIns="92903" bIns="464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0"/>
          </a:xfrm>
          <a:prstGeom prst="rect">
            <a:avLst/>
          </a:prstGeom>
        </p:spPr>
        <p:txBody>
          <a:bodyPr vert="horz" lIns="92903" tIns="46452" rIns="92903" bIns="464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1"/>
            <a:ext cx="3043343" cy="467070"/>
          </a:xfrm>
          <a:prstGeom prst="rect">
            <a:avLst/>
          </a:prstGeom>
        </p:spPr>
        <p:txBody>
          <a:bodyPr vert="horz" lIns="92903" tIns="46452" rIns="92903" bIns="46452" rtlCol="0" anchor="b"/>
          <a:lstStyle>
            <a:lvl1pPr algn="r">
              <a:defRPr sz="1200"/>
            </a:lvl1pPr>
          </a:lstStyle>
          <a:p>
            <a:fld id="{0E98FEEB-C1D4-4C55-A006-6DD2F97F6878}" type="slidenum">
              <a:rPr lang="en-US" smtClean="0"/>
              <a:t>‹#›</a:t>
            </a:fld>
            <a:endParaRPr lang="en-US" dirty="0"/>
          </a:p>
        </p:txBody>
      </p:sp>
    </p:spTree>
    <p:extLst>
      <p:ext uri="{BB962C8B-B14F-4D97-AF65-F5344CB8AC3E}">
        <p14:creationId xmlns:p14="http://schemas.microsoft.com/office/powerpoint/2010/main" val="1500586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8FEEB-C1D4-4C55-A006-6DD2F97F6878}" type="slidenum">
              <a:rPr lang="en-US" smtClean="0"/>
              <a:t>1</a:t>
            </a:fld>
            <a:endParaRPr lang="en-US" dirty="0"/>
          </a:p>
        </p:txBody>
      </p:sp>
    </p:spTree>
    <p:extLst>
      <p:ext uri="{BB962C8B-B14F-4D97-AF65-F5344CB8AC3E}">
        <p14:creationId xmlns:p14="http://schemas.microsoft.com/office/powerpoint/2010/main" val="2846929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effort began mid FY 2020 (COVID-19 shutdown), so we picked FY2019 (pre-covid) as baseline to compare.:  </a:t>
            </a:r>
          </a:p>
          <a:p>
            <a:endParaRPr lang="en-US" dirty="0"/>
          </a:p>
          <a:p>
            <a:r>
              <a:rPr lang="en-US" dirty="0"/>
              <a:t>19-20:  -11.6%  (19-21: -17%) (19-22: -21.5%) (19-23: -17.3%)</a:t>
            </a:r>
          </a:p>
          <a:p>
            <a:r>
              <a:rPr lang="en-US" dirty="0"/>
              <a:t>20-21:   -6.1%</a:t>
            </a:r>
          </a:p>
          <a:p>
            <a:r>
              <a:rPr lang="en-US" dirty="0"/>
              <a:t>21-22:   -5.4%</a:t>
            </a:r>
          </a:p>
          <a:p>
            <a:r>
              <a:rPr lang="en-US" dirty="0"/>
              <a:t>22-23:   +5.3%</a:t>
            </a:r>
          </a:p>
          <a:p>
            <a:endParaRPr lang="en-US" dirty="0"/>
          </a:p>
          <a:p>
            <a:r>
              <a:rPr lang="en-US" dirty="0"/>
              <a:t>In 2021, improved our method to document fugitive sources to include AC from mobile equipment.  </a:t>
            </a:r>
          </a:p>
        </p:txBody>
      </p:sp>
      <p:sp>
        <p:nvSpPr>
          <p:cNvPr id="4" name="Slide Number Placeholder 3"/>
          <p:cNvSpPr>
            <a:spLocks noGrp="1"/>
          </p:cNvSpPr>
          <p:nvPr>
            <p:ph type="sldNum" sz="quarter" idx="5"/>
          </p:nvPr>
        </p:nvSpPr>
        <p:spPr/>
        <p:txBody>
          <a:bodyPr/>
          <a:lstStyle/>
          <a:p>
            <a:fld id="{0E98FEEB-C1D4-4C55-A006-6DD2F97F6878}" type="slidenum">
              <a:rPr lang="en-US" smtClean="0"/>
              <a:t>10</a:t>
            </a:fld>
            <a:endParaRPr lang="en-US" dirty="0"/>
          </a:p>
        </p:txBody>
      </p:sp>
    </p:spTree>
    <p:extLst>
      <p:ext uri="{BB962C8B-B14F-4D97-AF65-F5344CB8AC3E}">
        <p14:creationId xmlns:p14="http://schemas.microsoft.com/office/powerpoint/2010/main" val="156424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Largest emission source:  vehicle fuel usage (mobile source)</a:t>
            </a:r>
          </a:p>
          <a:p>
            <a:r>
              <a:rPr lang="en-US" dirty="0"/>
              <a:t>Electricity has the second largest emission source</a:t>
            </a:r>
          </a:p>
          <a:p>
            <a:r>
              <a:rPr lang="en-US" dirty="0"/>
              <a:t>Notice that; in FY 2019, employee commuting has similar share of GHG emission source.  Since 2020 (social distancing and hybrid-telework policy) resulted in noticeable reduction in emissions from commuting and business travel.</a:t>
            </a:r>
          </a:p>
        </p:txBody>
      </p:sp>
      <p:sp>
        <p:nvSpPr>
          <p:cNvPr id="4" name="Slide Number Placeholder 3"/>
          <p:cNvSpPr>
            <a:spLocks noGrp="1"/>
          </p:cNvSpPr>
          <p:nvPr>
            <p:ph type="sldNum" sz="quarter" idx="5"/>
          </p:nvPr>
        </p:nvSpPr>
        <p:spPr/>
        <p:txBody>
          <a:bodyPr/>
          <a:lstStyle/>
          <a:p>
            <a:fld id="{0E98FEEB-C1D4-4C55-A006-6DD2F97F6878}" type="slidenum">
              <a:rPr lang="en-US" smtClean="0"/>
              <a:t>11</a:t>
            </a:fld>
            <a:endParaRPr lang="en-US" dirty="0"/>
          </a:p>
        </p:txBody>
      </p:sp>
    </p:spTree>
    <p:extLst>
      <p:ext uri="{BB962C8B-B14F-4D97-AF65-F5344CB8AC3E}">
        <p14:creationId xmlns:p14="http://schemas.microsoft.com/office/powerpoint/2010/main" val="485197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1963" lvl="1">
              <a:spcBef>
                <a:spcPts val="800"/>
              </a:spcBef>
            </a:pPr>
            <a:r>
              <a:rPr lang="en-US" dirty="0">
                <a:solidFill>
                  <a:schemeClr val="dk1"/>
                </a:solidFill>
                <a:cs typeface="Calibri" panose="020F0502020204030204" pitchFamily="34" charset="0"/>
              </a:rPr>
              <a:t>Equipment (O-3): replaces older vehicles with new cleaner burning lower emission versions:</a:t>
            </a:r>
          </a:p>
          <a:p>
            <a:pPr marL="914400" lvl="2">
              <a:spcBef>
                <a:spcPts val="800"/>
              </a:spcBef>
            </a:pPr>
            <a:r>
              <a:rPr lang="en-US" sz="2400" dirty="0">
                <a:solidFill>
                  <a:schemeClr val="dk1"/>
                </a:solidFill>
                <a:cs typeface="Calibri" panose="020F0502020204030204" pitchFamily="34" charset="0"/>
              </a:rPr>
              <a:t>350 light duty vehicles capable of using alternative fuel (E85) and 112 light duty vehicles cable of using Biodiesel are currently used in Clark County. </a:t>
            </a:r>
          </a:p>
          <a:p>
            <a:pPr marL="914400" lvl="2">
              <a:spcBef>
                <a:spcPts val="800"/>
              </a:spcBef>
            </a:pPr>
            <a:r>
              <a:rPr lang="en-US" sz="2400" dirty="0">
                <a:solidFill>
                  <a:schemeClr val="dk1"/>
                </a:solidFill>
                <a:cs typeface="Calibri" panose="020F0502020204030204" pitchFamily="34" charset="0"/>
              </a:rPr>
              <a:t>3 electric vehicles.</a:t>
            </a:r>
            <a:endParaRPr lang="en-US" sz="2400"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highlight>
                  <a:srgbClr val="FFFF00"/>
                </a:highlight>
              </a:rPr>
              <a:t>Biodiesel usage resulting in annual (average) offset of ~249 Mt CO2e/year (average 2019-2023)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17.7%   decrease mobile source emission ,FY 19-23)</a:t>
            </a: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Total from these measures: Removing 256 gas-powered vehicles from the road for one year</a:t>
            </a:r>
            <a:r>
              <a:rPr lang="en-US" sz="11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District 1 (O-5):  Estimated reduction of 293,760 KWh electricity (205 Mt CO2e)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101A"/>
              </a:solidFill>
              <a:ea typeface="Times New Roman" panose="02020603050405020304" pitchFamily="18"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Traffic Operations (DC-4): increases use of solar power for remote communication sites. By 2023</a:t>
            </a:r>
            <a:r>
              <a:rPr lang="en-US" b="0" dirty="0">
                <a:solidFill>
                  <a:srgbClr val="0E101A"/>
                </a:solidFill>
                <a:effectLst/>
                <a:ea typeface="Times New Roman" panose="02020603050405020304" pitchFamily="18" charset="0"/>
                <a:cs typeface="Segoe UI" panose="020B0502040204020203" pitchFamily="34" charset="0"/>
              </a:rPr>
              <a:t>, the Department has installed 241.5 kW of solar capacity at NSRS and ITS sites (352,590 kWh per year).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Traffic Operations (DC-11): installed LED lighting all new installations and replaced HPS fixtures with LED on all maintenance contracts between 2021 – present.  Estimated reduction of 534,480 </a:t>
            </a:r>
            <a:r>
              <a:rPr lang="en-US" dirty="0" err="1"/>
              <a:t>KWh</a:t>
            </a:r>
            <a:r>
              <a:rPr lang="en-US" dirty="0"/>
              <a:t> electricity per year.</a:t>
            </a:r>
          </a:p>
          <a:p>
            <a:endParaRPr lang="en-US" dirty="0"/>
          </a:p>
        </p:txBody>
      </p:sp>
      <p:sp>
        <p:nvSpPr>
          <p:cNvPr id="4" name="Slide Number Placeholder 3"/>
          <p:cNvSpPr>
            <a:spLocks noGrp="1"/>
          </p:cNvSpPr>
          <p:nvPr>
            <p:ph type="sldNum" sz="quarter" idx="5"/>
          </p:nvPr>
        </p:nvSpPr>
        <p:spPr/>
        <p:txBody>
          <a:bodyPr/>
          <a:lstStyle/>
          <a:p>
            <a:fld id="{0E98FEEB-C1D4-4C55-A006-6DD2F97F6878}" type="slidenum">
              <a:rPr lang="en-US" smtClean="0"/>
              <a:t>12</a:t>
            </a:fld>
            <a:endParaRPr lang="en-US" dirty="0"/>
          </a:p>
        </p:txBody>
      </p:sp>
    </p:spTree>
    <p:extLst>
      <p:ext uri="{BB962C8B-B14F-4D97-AF65-F5344CB8AC3E}">
        <p14:creationId xmlns:p14="http://schemas.microsoft.com/office/powerpoint/2010/main" val="656030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E101A"/>
                </a:solidFill>
                <a:effectLst/>
                <a:ea typeface="Calibri" panose="020F0502020204030204" pitchFamily="34" charset="0"/>
              </a:rPr>
              <a:t>TSMO strategies: Smart Work Zones, 511 Traveler Information, Dynamic Message Signs, Traffic Incident Management Plans, and Temporary Traffic Control Plans</a:t>
            </a:r>
          </a:p>
          <a:p>
            <a:endParaRPr lang="en-US" sz="1200" dirty="0">
              <a:solidFill>
                <a:srgbClr val="0E101A"/>
              </a:solidFill>
              <a:effectLst/>
            </a:endParaRPr>
          </a:p>
          <a:p>
            <a:r>
              <a:rPr lang="en-US" sz="1800" dirty="0">
                <a:effectLst/>
                <a:latin typeface="Calibri" panose="020F0502020204030204" pitchFamily="34" charset="0"/>
                <a:ea typeface="Calibri" panose="020F0502020204030204" pitchFamily="34" charset="0"/>
              </a:rPr>
              <a:t>Here are a few more examples of GHG measures the Department has implemented.</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As an example:  DC-2, replacement of ordinary </a:t>
            </a:r>
            <a:r>
              <a:rPr lang="en-US" sz="1800" dirty="0" err="1">
                <a:effectLst/>
                <a:latin typeface="Calibri" panose="020F0502020204030204" pitchFamily="34" charset="0"/>
                <a:ea typeface="Calibri" panose="020F0502020204030204" pitchFamily="34" charset="0"/>
              </a:rPr>
              <a:t>portland</a:t>
            </a:r>
            <a:r>
              <a:rPr lang="en-US" sz="1800" dirty="0">
                <a:effectLst/>
                <a:latin typeface="Calibri" panose="020F0502020204030204" pitchFamily="34" charset="0"/>
                <a:ea typeface="Calibri" panose="020F0502020204030204" pitchFamily="34" charset="0"/>
              </a:rPr>
              <a:t> cement with PLC (when fully implemented) would decrease our carbon dioxide emissions by about 4,000 tons (8 million pounds) per year – equivalent to removing about 870 cars from </a:t>
            </a:r>
            <a:r>
              <a:rPr lang="en-US" sz="1800">
                <a:effectLst/>
                <a:latin typeface="Calibri" panose="020F0502020204030204" pitchFamily="34" charset="0"/>
                <a:ea typeface="Calibri" panose="020F0502020204030204" pitchFamily="34" charset="0"/>
              </a:rPr>
              <a:t>the road for the year.</a:t>
            </a:r>
            <a:endParaRPr lang="en-US" dirty="0"/>
          </a:p>
        </p:txBody>
      </p:sp>
      <p:sp>
        <p:nvSpPr>
          <p:cNvPr id="4" name="Slide Number Placeholder 3"/>
          <p:cNvSpPr>
            <a:spLocks noGrp="1"/>
          </p:cNvSpPr>
          <p:nvPr>
            <p:ph type="sldNum" sz="quarter" idx="5"/>
          </p:nvPr>
        </p:nvSpPr>
        <p:spPr/>
        <p:txBody>
          <a:bodyPr/>
          <a:lstStyle/>
          <a:p>
            <a:fld id="{0E98FEEB-C1D4-4C55-A006-6DD2F97F6878}" type="slidenum">
              <a:rPr lang="en-US" smtClean="0"/>
              <a:t>13</a:t>
            </a:fld>
            <a:endParaRPr lang="en-US" dirty="0"/>
          </a:p>
        </p:txBody>
      </p:sp>
    </p:spTree>
    <p:extLst>
      <p:ext uri="{BB962C8B-B14F-4D97-AF65-F5344CB8AC3E}">
        <p14:creationId xmlns:p14="http://schemas.microsoft.com/office/powerpoint/2010/main" val="54223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have we learned in this process:</a:t>
            </a:r>
          </a:p>
          <a:p>
            <a:endParaRPr lang="en-US" dirty="0"/>
          </a:p>
          <a:p>
            <a:r>
              <a:rPr lang="en-US" dirty="0"/>
              <a:t>2023 Legislature approved a new Air-Quality/GHG staff specialist position within the Environmental Division to support these efforts.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efforts would be needed to update inventory of the resources ~100 NDOT facilities throughout the State.</a:t>
            </a:r>
          </a:p>
          <a:p>
            <a:endParaRPr lang="en-US" dirty="0"/>
          </a:p>
        </p:txBody>
      </p:sp>
      <p:sp>
        <p:nvSpPr>
          <p:cNvPr id="4" name="Slide Number Placeholder 3"/>
          <p:cNvSpPr>
            <a:spLocks noGrp="1"/>
          </p:cNvSpPr>
          <p:nvPr>
            <p:ph type="sldNum" sz="quarter" idx="5"/>
          </p:nvPr>
        </p:nvSpPr>
        <p:spPr/>
        <p:txBody>
          <a:bodyPr/>
          <a:lstStyle/>
          <a:p>
            <a:fld id="{0E98FEEB-C1D4-4C55-A006-6DD2F97F6878}" type="slidenum">
              <a:rPr lang="en-US" smtClean="0"/>
              <a:t>14</a:t>
            </a:fld>
            <a:endParaRPr lang="en-US" dirty="0"/>
          </a:p>
        </p:txBody>
      </p:sp>
    </p:spTree>
    <p:extLst>
      <p:ext uri="{BB962C8B-B14F-4D97-AF65-F5344CB8AC3E}">
        <p14:creationId xmlns:p14="http://schemas.microsoft.com/office/powerpoint/2010/main" val="2977531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Now, Kandee will discuss the NDOT Transportation Emission Reduction Program.</a:t>
            </a:r>
          </a:p>
        </p:txBody>
      </p:sp>
      <p:sp>
        <p:nvSpPr>
          <p:cNvPr id="4" name="Slide Number Placeholder 3"/>
          <p:cNvSpPr>
            <a:spLocks noGrp="1"/>
          </p:cNvSpPr>
          <p:nvPr>
            <p:ph type="sldNum" sz="quarter" idx="5"/>
          </p:nvPr>
        </p:nvSpPr>
        <p:spPr/>
        <p:txBody>
          <a:bodyPr/>
          <a:lstStyle/>
          <a:p>
            <a:fld id="{0E98FEEB-C1D4-4C55-A006-6DD2F97F6878}" type="slidenum">
              <a:rPr lang="en-US" smtClean="0"/>
              <a:t>15</a:t>
            </a:fld>
            <a:endParaRPr lang="en-US" dirty="0"/>
          </a:p>
        </p:txBody>
      </p:sp>
    </p:spTree>
    <p:extLst>
      <p:ext uri="{BB962C8B-B14F-4D97-AF65-F5344CB8AC3E}">
        <p14:creationId xmlns:p14="http://schemas.microsoft.com/office/powerpoint/2010/main" val="422406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p>
          <a:p>
            <a:endParaRPr lang="en-US" dirty="0"/>
          </a:p>
          <a:p>
            <a:r>
              <a:rPr lang="en-US" b="0" dirty="0"/>
              <a:t>Beginning in 2019, state laws require the State Department of Conservation and Natural Resources to issue annual reports of GHG emissions and a projection of GHG emissions for the state for the 20 years immediately following the date of the report.  The report Includes:</a:t>
            </a:r>
          </a:p>
          <a:p>
            <a:pPr marL="228600" indent="-228600">
              <a:buAutoNum type="arabicParenBoth"/>
            </a:pPr>
            <a:r>
              <a:rPr lang="en-US" b="0" dirty="0"/>
              <a:t>sources and amounts of emissions from electricity production and transportation.</a:t>
            </a:r>
          </a:p>
          <a:p>
            <a:pPr marL="228600" indent="-228600">
              <a:buAutoNum type="arabicParenBoth"/>
            </a:pPr>
            <a:r>
              <a:rPr lang="en-US" b="0" dirty="0"/>
              <a:t>Statement of policies aimed at reducing net emissions by 28 % by 2025 and 45% by 2030 compared to the 2005 baseline.</a:t>
            </a:r>
          </a:p>
          <a:p>
            <a:pPr marL="228600" indent="-228600">
              <a:buAutoNum type="arabicParenBoth"/>
            </a:pPr>
            <a:r>
              <a:rPr lang="en-US" b="0" dirty="0"/>
              <a:t>Also includes a qualitative assessment of whether the policies support long-term reduction of GHG emissions to zero or near-zero by the year 2050.</a:t>
            </a:r>
          </a:p>
          <a:p>
            <a:pPr marL="0" indent="0">
              <a:buNone/>
            </a:pPr>
            <a:endParaRPr lang="en-US" dirty="0"/>
          </a:p>
        </p:txBody>
      </p:sp>
      <p:sp>
        <p:nvSpPr>
          <p:cNvPr id="4" name="Slide Number Placeholder 3"/>
          <p:cNvSpPr>
            <a:spLocks noGrp="1"/>
          </p:cNvSpPr>
          <p:nvPr>
            <p:ph type="sldNum" sz="quarter" idx="5"/>
          </p:nvPr>
        </p:nvSpPr>
        <p:spPr/>
        <p:txBody>
          <a:bodyPr/>
          <a:lstStyle/>
          <a:p>
            <a:fld id="{0E98FEEB-C1D4-4C55-A006-6DD2F97F6878}" type="slidenum">
              <a:rPr lang="en-US" smtClean="0"/>
              <a:t>2</a:t>
            </a:fld>
            <a:endParaRPr lang="en-US" dirty="0"/>
          </a:p>
        </p:txBody>
      </p:sp>
    </p:spTree>
    <p:extLst>
      <p:ext uri="{BB962C8B-B14F-4D97-AF65-F5344CB8AC3E}">
        <p14:creationId xmlns:p14="http://schemas.microsoft.com/office/powerpoint/2010/main" val="245604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in 2019 executive order 2019-22 orders executive branch to identify and evaluate policies and regulatory strategies to advance Nevada’s Climate goals.  The order also requires state agencies including NDOT to participate in the development of the State Climate Strategy, due by December 1, 2020.  </a:t>
            </a:r>
          </a:p>
          <a:p>
            <a:endParaRPr lang="en-US" dirty="0"/>
          </a:p>
          <a:p>
            <a:r>
              <a:rPr lang="en-US" dirty="0"/>
              <a:t>In 2023 executive order (07) establishes the State of Nevada Energy Policy Objectives (to pursue a robust and diverse energy supply portfolio).  Section 9 of the order requires the review and revision of the Nevada Climate Strategies, as needed involving a broad-based stakeholder effort to support the energy objectives.</a:t>
            </a:r>
          </a:p>
          <a:p>
            <a:endParaRPr lang="en-US" dirty="0"/>
          </a:p>
          <a:p>
            <a:r>
              <a:rPr lang="en-US" dirty="0"/>
              <a:t>In February 2024, the NDEP completed the Nevada Priority Climate Action Plan.  This plan identified priority measures to reduce GHG emissions in six focused areas, including transportation, Buildings, energy systems, industry, waste reduction, and restoring landscapes and sequestering carbon.</a:t>
            </a:r>
          </a:p>
          <a:p>
            <a:endParaRPr lang="en-US" dirty="0"/>
          </a:p>
        </p:txBody>
      </p:sp>
      <p:sp>
        <p:nvSpPr>
          <p:cNvPr id="4" name="Slide Number Placeholder 3"/>
          <p:cNvSpPr>
            <a:spLocks noGrp="1"/>
          </p:cNvSpPr>
          <p:nvPr>
            <p:ph type="sldNum" sz="quarter" idx="5"/>
          </p:nvPr>
        </p:nvSpPr>
        <p:spPr/>
        <p:txBody>
          <a:bodyPr/>
          <a:lstStyle/>
          <a:p>
            <a:fld id="{0E98FEEB-C1D4-4C55-A006-6DD2F97F6878}" type="slidenum">
              <a:rPr lang="en-US" smtClean="0"/>
              <a:t>3</a:t>
            </a:fld>
            <a:endParaRPr lang="en-US" dirty="0"/>
          </a:p>
        </p:txBody>
      </p:sp>
    </p:spTree>
    <p:extLst>
      <p:ext uri="{BB962C8B-B14F-4D97-AF65-F5344CB8AC3E}">
        <p14:creationId xmlns:p14="http://schemas.microsoft.com/office/powerpoint/2010/main" val="2468031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NDOT”s role?</a:t>
            </a:r>
          </a:p>
          <a:p>
            <a:r>
              <a:rPr lang="en-US" dirty="0"/>
              <a:t>According to NDEP’s annual reports, Transportation has become the largest GHG emission sector in the State since 2015 and accounts for ~40% of total statewide net emissions.</a:t>
            </a:r>
          </a:p>
          <a:p>
            <a:r>
              <a:rPr lang="en-US" dirty="0"/>
              <a:t>In 2020, The Nevada Department of Transportation established a policy in support of the State’s effort to reduce greenhouse gas emission and achieve statewide goal.</a:t>
            </a:r>
          </a:p>
          <a:p>
            <a:r>
              <a:rPr lang="en-US" dirty="0"/>
              <a:t>This policy states that NDOT will: </a:t>
            </a:r>
          </a:p>
          <a:p>
            <a:endParaRPr lang="en-US" dirty="0"/>
          </a:p>
          <a:p>
            <a:r>
              <a:rPr lang="en-US" dirty="0"/>
              <a:t>We aim to address this policy by looking at opportunities to reduce GHG emissions from our daily operations, our administered transportation facilities, and our funded programs.  In this presentation, I will cover the operations, and my co-presenter, Kandee Bahr Worley, will discuss efforts to reduce GHG emissions in our transportation facilities and funded programs.</a:t>
            </a:r>
          </a:p>
        </p:txBody>
      </p:sp>
      <p:sp>
        <p:nvSpPr>
          <p:cNvPr id="4" name="Slide Number Placeholder 3"/>
          <p:cNvSpPr>
            <a:spLocks noGrp="1"/>
          </p:cNvSpPr>
          <p:nvPr>
            <p:ph type="sldNum" sz="quarter" idx="5"/>
          </p:nvPr>
        </p:nvSpPr>
        <p:spPr/>
        <p:txBody>
          <a:bodyPr/>
          <a:lstStyle/>
          <a:p>
            <a:fld id="{0E98FEEB-C1D4-4C55-A006-6DD2F97F6878}" type="slidenum">
              <a:rPr lang="en-US" smtClean="0"/>
              <a:t>4</a:t>
            </a:fld>
            <a:endParaRPr lang="en-US" dirty="0"/>
          </a:p>
        </p:txBody>
      </p:sp>
    </p:spTree>
    <p:extLst>
      <p:ext uri="{BB962C8B-B14F-4D97-AF65-F5344CB8AC3E}">
        <p14:creationId xmlns:p14="http://schemas.microsoft.com/office/powerpoint/2010/main" val="366896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we do it?</a:t>
            </a:r>
          </a:p>
          <a:p>
            <a:r>
              <a:rPr lang="en-US" dirty="0"/>
              <a:t>6 Coordinating committee members: Planning and Project Delivery</a:t>
            </a:r>
          </a:p>
          <a:p>
            <a:r>
              <a:rPr lang="en-US" dirty="0"/>
              <a:t>18 workgroup participants (12 Divisions and 3 Districts, Communications and Management)</a:t>
            </a:r>
          </a:p>
        </p:txBody>
      </p:sp>
      <p:sp>
        <p:nvSpPr>
          <p:cNvPr id="4" name="Slide Number Placeholder 3"/>
          <p:cNvSpPr>
            <a:spLocks noGrp="1"/>
          </p:cNvSpPr>
          <p:nvPr>
            <p:ph type="sldNum" sz="quarter" idx="5"/>
          </p:nvPr>
        </p:nvSpPr>
        <p:spPr/>
        <p:txBody>
          <a:bodyPr/>
          <a:lstStyle/>
          <a:p>
            <a:fld id="{0E98FEEB-C1D4-4C55-A006-6DD2F97F6878}" type="slidenum">
              <a:rPr lang="en-US" smtClean="0"/>
              <a:t>5</a:t>
            </a:fld>
            <a:endParaRPr lang="en-US" dirty="0"/>
          </a:p>
        </p:txBody>
      </p:sp>
    </p:spTree>
    <p:extLst>
      <p:ext uri="{BB962C8B-B14F-4D97-AF65-F5344CB8AC3E}">
        <p14:creationId xmlns:p14="http://schemas.microsoft.com/office/powerpoint/2010/main" val="222278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Beginning in June 2020:  the workgroup began to document GHG emissions in NDOT current administrative operations and review opportunities and practices to reduce GHG emissions.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efforts were guided by the Transportation Research Board’s on-going project: NCHRP 25-56 (led by Cambridge Systematics) at the time, and this guide was published as A guide for State DOTs  March 2022.</a:t>
            </a:r>
          </a:p>
          <a:p>
            <a:endParaRPr lang="en-US" dirty="0"/>
          </a:p>
          <a:p>
            <a:r>
              <a:rPr lang="en-US" dirty="0"/>
              <a:t>For our part, NDOT finalized the GHG Reduction Strategic Plan in early 2021.  This document included the annual (baseline) emission inventories for FY 2019 and 2020 and include 24 GHG reduction strategies including: </a:t>
            </a:r>
          </a:p>
          <a:p>
            <a:r>
              <a:rPr lang="en-US" dirty="0"/>
              <a:t>9 – operations</a:t>
            </a:r>
          </a:p>
          <a:p>
            <a:r>
              <a:rPr lang="en-US" dirty="0"/>
              <a:t>11 – Design and Constructions</a:t>
            </a:r>
          </a:p>
          <a:p>
            <a:r>
              <a:rPr lang="en-US" dirty="0"/>
              <a:t>4 - Planning</a:t>
            </a:r>
          </a:p>
        </p:txBody>
      </p:sp>
      <p:sp>
        <p:nvSpPr>
          <p:cNvPr id="4" name="Slide Number Placeholder 3"/>
          <p:cNvSpPr>
            <a:spLocks noGrp="1"/>
          </p:cNvSpPr>
          <p:nvPr>
            <p:ph type="sldNum" sz="quarter" idx="5"/>
          </p:nvPr>
        </p:nvSpPr>
        <p:spPr/>
        <p:txBody>
          <a:bodyPr/>
          <a:lstStyle/>
          <a:p>
            <a:fld id="{0E98FEEB-C1D4-4C55-A006-6DD2F97F6878}" type="slidenum">
              <a:rPr lang="en-US" smtClean="0"/>
              <a:t>6</a:t>
            </a:fld>
            <a:endParaRPr lang="en-US" dirty="0"/>
          </a:p>
        </p:txBody>
      </p:sp>
    </p:spTree>
    <p:extLst>
      <p:ext uri="{BB962C8B-B14F-4D97-AF65-F5344CB8AC3E}">
        <p14:creationId xmlns:p14="http://schemas.microsoft.com/office/powerpoint/2010/main" val="332979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Drawing from examples from the referenced NCHRP study for State DOTs, Typical GHG emissions from Transportation sector includes:</a:t>
            </a:r>
          </a:p>
          <a:p>
            <a:pPr marL="228600" indent="-228600">
              <a:buAutoNum type="arabicPeriod"/>
            </a:pPr>
            <a:r>
              <a:rPr lang="en-US" dirty="0"/>
              <a:t>Overall users of the system generates the vast majority of GHG emissions: 50M Mt CO2e annually (combustion of fuels for passengers and freight transport)</a:t>
            </a:r>
          </a:p>
          <a:p>
            <a:pPr marL="228600" indent="-228600">
              <a:buAutoNum type="arabicPeriod"/>
            </a:pPr>
            <a:r>
              <a:rPr lang="en-US" dirty="0"/>
              <a:t>Materials and fuel used in the constructions, maintenance and operation of the State HWY system account for 3M Mt CO2e (6% of System users)</a:t>
            </a:r>
          </a:p>
          <a:p>
            <a:pPr marL="228600" indent="-228600">
              <a:buAutoNum type="arabicPeriod"/>
            </a:pPr>
            <a:r>
              <a:rPr lang="en-US" dirty="0"/>
              <a:t>Department of Transportation Administrative operations (office buildings and vehicles):  100K Mt CO2e (.02% of the System users)…</a:t>
            </a:r>
          </a:p>
          <a:p>
            <a:pPr marL="685800" lvl="1" indent="-228600">
              <a:buAutoNum type="arabicPeriod"/>
            </a:pPr>
            <a:r>
              <a:rPr lang="en-US" dirty="0"/>
              <a:t>Vehicle fuel from DOT &gt;50%</a:t>
            </a:r>
          </a:p>
          <a:p>
            <a:pPr marL="685800" lvl="1" indent="-228600">
              <a:buAutoNum type="arabicPeriod"/>
            </a:pPr>
            <a:r>
              <a:rPr lang="en-US" dirty="0"/>
              <a:t>Electricity: 23%</a:t>
            </a:r>
          </a:p>
          <a:p>
            <a:pPr marL="685800" lvl="1" indent="-228600">
              <a:buAutoNum type="arabicPeriod"/>
            </a:pPr>
            <a:r>
              <a:rPr lang="en-US" dirty="0"/>
              <a:t>Natural Gas 24% (building) – Stationary source</a:t>
            </a:r>
          </a:p>
          <a:p>
            <a:endParaRPr lang="en-US" dirty="0"/>
          </a:p>
        </p:txBody>
      </p:sp>
      <p:sp>
        <p:nvSpPr>
          <p:cNvPr id="4" name="Slide Number Placeholder 3"/>
          <p:cNvSpPr>
            <a:spLocks noGrp="1"/>
          </p:cNvSpPr>
          <p:nvPr>
            <p:ph type="sldNum" sz="quarter" idx="5"/>
          </p:nvPr>
        </p:nvSpPr>
        <p:spPr/>
        <p:txBody>
          <a:bodyPr/>
          <a:lstStyle/>
          <a:p>
            <a:fld id="{0E98FEEB-C1D4-4C55-A006-6DD2F97F6878}" type="slidenum">
              <a:rPr lang="en-US" smtClean="0"/>
              <a:t>7</a:t>
            </a:fld>
            <a:endParaRPr lang="en-US" dirty="0"/>
          </a:p>
        </p:txBody>
      </p:sp>
    </p:spTree>
    <p:extLst>
      <p:ext uri="{BB962C8B-B14F-4D97-AF65-F5344CB8AC3E}">
        <p14:creationId xmlns:p14="http://schemas.microsoft.com/office/powerpoint/2010/main" val="257343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NDOT account for our Administrative operation emissions?</a:t>
            </a:r>
          </a:p>
          <a:p>
            <a:endParaRPr lang="en-US" dirty="0"/>
          </a:p>
        </p:txBody>
      </p:sp>
      <p:sp>
        <p:nvSpPr>
          <p:cNvPr id="4" name="Slide Number Placeholder 3"/>
          <p:cNvSpPr>
            <a:spLocks noGrp="1"/>
          </p:cNvSpPr>
          <p:nvPr>
            <p:ph type="sldNum" sz="quarter" idx="5"/>
          </p:nvPr>
        </p:nvSpPr>
        <p:spPr/>
        <p:txBody>
          <a:bodyPr/>
          <a:lstStyle/>
          <a:p>
            <a:fld id="{0E98FEEB-C1D4-4C55-A006-6DD2F97F6878}" type="slidenum">
              <a:rPr lang="en-US" smtClean="0"/>
              <a:t>8</a:t>
            </a:fld>
            <a:endParaRPr lang="en-US" dirty="0"/>
          </a:p>
        </p:txBody>
      </p:sp>
    </p:spTree>
    <p:extLst>
      <p:ext uri="{BB962C8B-B14F-4D97-AF65-F5344CB8AC3E}">
        <p14:creationId xmlns:p14="http://schemas.microsoft.com/office/powerpoint/2010/main" val="325603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gasoline, diesel, biodiesel, CNG, jet fuels, Ethanol</a:t>
            </a:r>
          </a:p>
          <a:p>
            <a:r>
              <a:rPr lang="en-US" dirty="0"/>
              <a:t>natural gas, propane, heating oil</a:t>
            </a:r>
          </a:p>
          <a:p>
            <a:r>
              <a:rPr lang="en-US" dirty="0"/>
              <a:t>AC &amp; Refrigeration: facilities &amp; mobile equipment</a:t>
            </a:r>
          </a:p>
        </p:txBody>
      </p:sp>
      <p:sp>
        <p:nvSpPr>
          <p:cNvPr id="4" name="Slide Number Placeholder 3"/>
          <p:cNvSpPr>
            <a:spLocks noGrp="1"/>
          </p:cNvSpPr>
          <p:nvPr>
            <p:ph type="sldNum" sz="quarter" idx="5"/>
          </p:nvPr>
        </p:nvSpPr>
        <p:spPr/>
        <p:txBody>
          <a:bodyPr/>
          <a:lstStyle/>
          <a:p>
            <a:fld id="{0E98FEEB-C1D4-4C55-A006-6DD2F97F6878}" type="slidenum">
              <a:rPr lang="en-US" smtClean="0"/>
              <a:t>9</a:t>
            </a:fld>
            <a:endParaRPr lang="en-US" dirty="0"/>
          </a:p>
        </p:txBody>
      </p:sp>
    </p:spTree>
    <p:extLst>
      <p:ext uri="{BB962C8B-B14F-4D97-AF65-F5344CB8AC3E}">
        <p14:creationId xmlns:p14="http://schemas.microsoft.com/office/powerpoint/2010/main" val="894842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25A7-4445-4C19-8F2E-585ABE765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5DCD19-A544-4D1D-A428-2376F4616F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DAD53D-C8AE-48E8-B1BC-F5CC723B223D}"/>
              </a:ext>
            </a:extLst>
          </p:cNvPr>
          <p:cNvSpPr>
            <a:spLocks noGrp="1"/>
          </p:cNvSpPr>
          <p:nvPr>
            <p:ph type="dt" sz="half" idx="10"/>
          </p:nvPr>
        </p:nvSpPr>
        <p:spPr/>
        <p:txBody>
          <a:bodyPr/>
          <a:lstStyle/>
          <a:p>
            <a:fld id="{DEAB9E35-D25D-477C-9077-56AAD6ECE991}" type="datetimeFigureOut">
              <a:rPr lang="en-US" smtClean="0"/>
              <a:t>5/7/2024</a:t>
            </a:fld>
            <a:endParaRPr lang="en-US" dirty="0"/>
          </a:p>
        </p:txBody>
      </p:sp>
      <p:sp>
        <p:nvSpPr>
          <p:cNvPr id="5" name="Footer Placeholder 4">
            <a:extLst>
              <a:ext uri="{FF2B5EF4-FFF2-40B4-BE49-F238E27FC236}">
                <a16:creationId xmlns:a16="http://schemas.microsoft.com/office/drawing/2014/main" id="{4E23BAD8-A338-407F-ADCE-8A444DB0A2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CACC06-FFBF-40B7-B9AC-97274C8DE394}"/>
              </a:ext>
            </a:extLst>
          </p:cNvPr>
          <p:cNvSpPr>
            <a:spLocks noGrp="1"/>
          </p:cNvSpPr>
          <p:nvPr>
            <p:ph type="sldNum" sz="quarter" idx="12"/>
          </p:nvPr>
        </p:nvSpPr>
        <p:spPr/>
        <p:txBody>
          <a:bodyPr/>
          <a:lstStyle/>
          <a:p>
            <a:fld id="{4A084D7C-0509-41AF-8274-8B76687E09C7}" type="slidenum">
              <a:rPr lang="en-US" smtClean="0"/>
              <a:t>‹#›</a:t>
            </a:fld>
            <a:endParaRPr lang="en-US" dirty="0"/>
          </a:p>
        </p:txBody>
      </p:sp>
      <p:pic>
        <p:nvPicPr>
          <p:cNvPr id="7" name="Picture 6">
            <a:extLst>
              <a:ext uri="{FF2B5EF4-FFF2-40B4-BE49-F238E27FC236}">
                <a16:creationId xmlns:a16="http://schemas.microsoft.com/office/drawing/2014/main" id="{0004EFDC-1CDC-4792-A8E0-938C56F4CB9D}"/>
              </a:ext>
            </a:extLst>
          </p:cNvPr>
          <p:cNvPicPr>
            <a:picLocks noChangeAspect="1"/>
          </p:cNvPicPr>
          <p:nvPr userDrawn="1"/>
        </p:nvPicPr>
        <p:blipFill>
          <a:blip r:embed="rId2"/>
          <a:stretch>
            <a:fillRect/>
          </a:stretch>
        </p:blipFill>
        <p:spPr>
          <a:xfrm rot="16200000">
            <a:off x="2663933" y="-2651234"/>
            <a:ext cx="6858000" cy="12160467"/>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a:ln w="57150">
            <a:noFill/>
          </a:ln>
        </p:spPr>
      </p:pic>
      <p:pic>
        <p:nvPicPr>
          <p:cNvPr id="8" name="Picture 7">
            <a:extLst>
              <a:ext uri="{FF2B5EF4-FFF2-40B4-BE49-F238E27FC236}">
                <a16:creationId xmlns:a16="http://schemas.microsoft.com/office/drawing/2014/main" id="{98284FBD-FAAA-4C31-A4EB-C8DE6D875487}"/>
              </a:ext>
            </a:extLst>
          </p:cNvPr>
          <p:cNvPicPr>
            <a:picLocks noChangeAspect="1"/>
          </p:cNvPicPr>
          <p:nvPr userDrawn="1"/>
        </p:nvPicPr>
        <p:blipFill>
          <a:blip r:embed="rId3"/>
          <a:stretch>
            <a:fillRect/>
          </a:stretch>
        </p:blipFill>
        <p:spPr>
          <a:xfrm>
            <a:off x="3959022" y="790370"/>
            <a:ext cx="4273955" cy="2752930"/>
          </a:xfrm>
          <a:prstGeom prst="rect">
            <a:avLst/>
          </a:prstGeom>
        </p:spPr>
      </p:pic>
      <p:cxnSp>
        <p:nvCxnSpPr>
          <p:cNvPr id="9" name="Straight Connector 8">
            <a:extLst>
              <a:ext uri="{FF2B5EF4-FFF2-40B4-BE49-F238E27FC236}">
                <a16:creationId xmlns:a16="http://schemas.microsoft.com/office/drawing/2014/main" id="{5BAE6FE6-C9B8-4431-A7AA-A7FC09B29070}"/>
              </a:ext>
            </a:extLst>
          </p:cNvPr>
          <p:cNvCxnSpPr/>
          <p:nvPr userDrawn="1"/>
        </p:nvCxnSpPr>
        <p:spPr>
          <a:xfrm>
            <a:off x="304800" y="215900"/>
            <a:ext cx="0" cy="650240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D21FB1-C85E-47C1-96EE-017CAA33430F}"/>
              </a:ext>
            </a:extLst>
          </p:cNvPr>
          <p:cNvCxnSpPr/>
          <p:nvPr userDrawn="1"/>
        </p:nvCxnSpPr>
        <p:spPr>
          <a:xfrm>
            <a:off x="11938000" y="177800"/>
            <a:ext cx="0" cy="650240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E6579F4-42D8-40E5-86A6-2161A66951A5}"/>
              </a:ext>
            </a:extLst>
          </p:cNvPr>
          <p:cNvCxnSpPr>
            <a:cxnSpLocks/>
          </p:cNvCxnSpPr>
          <p:nvPr userDrawn="1"/>
        </p:nvCxnSpPr>
        <p:spPr>
          <a:xfrm flipH="1">
            <a:off x="304799" y="6667500"/>
            <a:ext cx="11633201" cy="3810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9400A5-9BEA-47B4-8584-3BF86B8896AF}"/>
              </a:ext>
            </a:extLst>
          </p:cNvPr>
          <p:cNvCxnSpPr>
            <a:cxnSpLocks/>
          </p:cNvCxnSpPr>
          <p:nvPr userDrawn="1"/>
        </p:nvCxnSpPr>
        <p:spPr>
          <a:xfrm flipH="1">
            <a:off x="292099" y="190500"/>
            <a:ext cx="11633201" cy="3810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45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DB80-3818-4752-93C1-D87C7403A6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B86704-DDA0-43E0-8721-95BE211611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201B7-C29D-4844-BE1E-B52B326105F0}"/>
              </a:ext>
            </a:extLst>
          </p:cNvPr>
          <p:cNvSpPr>
            <a:spLocks noGrp="1"/>
          </p:cNvSpPr>
          <p:nvPr>
            <p:ph type="dt" sz="half" idx="10"/>
          </p:nvPr>
        </p:nvSpPr>
        <p:spPr/>
        <p:txBody>
          <a:bodyPr/>
          <a:lstStyle/>
          <a:p>
            <a:fld id="{DEAB9E35-D25D-477C-9077-56AAD6ECE991}" type="datetimeFigureOut">
              <a:rPr lang="en-US" smtClean="0"/>
              <a:t>5/7/2024</a:t>
            </a:fld>
            <a:endParaRPr lang="en-US" dirty="0"/>
          </a:p>
        </p:txBody>
      </p:sp>
      <p:sp>
        <p:nvSpPr>
          <p:cNvPr id="5" name="Footer Placeholder 4">
            <a:extLst>
              <a:ext uri="{FF2B5EF4-FFF2-40B4-BE49-F238E27FC236}">
                <a16:creationId xmlns:a16="http://schemas.microsoft.com/office/drawing/2014/main" id="{4A1973C8-B980-4F65-A567-4E6A997FA9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5CE08A-CC70-48DC-B9EE-47EA9A253603}"/>
              </a:ext>
            </a:extLst>
          </p:cNvPr>
          <p:cNvSpPr>
            <a:spLocks noGrp="1"/>
          </p:cNvSpPr>
          <p:nvPr>
            <p:ph type="sldNum" sz="quarter" idx="12"/>
          </p:nvPr>
        </p:nvSpPr>
        <p:spPr/>
        <p:txBody>
          <a:bodyPr/>
          <a:lstStyle/>
          <a:p>
            <a:fld id="{4A084D7C-0509-41AF-8274-8B76687E09C7}" type="slidenum">
              <a:rPr lang="en-US" smtClean="0"/>
              <a:t>‹#›</a:t>
            </a:fld>
            <a:endParaRPr lang="en-US" dirty="0"/>
          </a:p>
        </p:txBody>
      </p:sp>
    </p:spTree>
    <p:extLst>
      <p:ext uri="{BB962C8B-B14F-4D97-AF65-F5344CB8AC3E}">
        <p14:creationId xmlns:p14="http://schemas.microsoft.com/office/powerpoint/2010/main" val="411804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DF0E6-EE05-40BB-975F-760300E5F8DB}"/>
              </a:ext>
            </a:extLst>
          </p:cNvPr>
          <p:cNvSpPr>
            <a:spLocks noGrp="1"/>
          </p:cNvSpPr>
          <p:nvPr>
            <p:ph type="title" orient="vert"/>
          </p:nvPr>
        </p:nvSpPr>
        <p:spPr>
          <a:xfrm>
            <a:off x="8724900" y="1161533"/>
            <a:ext cx="2628900" cy="50154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E23B99-FC99-4D8A-84A0-7A22725CD064}"/>
              </a:ext>
            </a:extLst>
          </p:cNvPr>
          <p:cNvSpPr>
            <a:spLocks noGrp="1"/>
          </p:cNvSpPr>
          <p:nvPr>
            <p:ph type="body" orient="vert" idx="1"/>
          </p:nvPr>
        </p:nvSpPr>
        <p:spPr>
          <a:xfrm>
            <a:off x="838200" y="1161535"/>
            <a:ext cx="7772400" cy="501542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1C02557-4866-46EC-9A0D-21B9B035142E}"/>
              </a:ext>
            </a:extLst>
          </p:cNvPr>
          <p:cNvSpPr>
            <a:spLocks noGrp="1"/>
          </p:cNvSpPr>
          <p:nvPr>
            <p:ph type="dt" sz="half" idx="10"/>
          </p:nvPr>
        </p:nvSpPr>
        <p:spPr/>
        <p:txBody>
          <a:bodyPr/>
          <a:lstStyle/>
          <a:p>
            <a:fld id="{DEAB9E35-D25D-477C-9077-56AAD6ECE991}" type="datetimeFigureOut">
              <a:rPr lang="en-US" smtClean="0"/>
              <a:t>5/7/2024</a:t>
            </a:fld>
            <a:endParaRPr lang="en-US" dirty="0"/>
          </a:p>
        </p:txBody>
      </p:sp>
      <p:sp>
        <p:nvSpPr>
          <p:cNvPr id="5" name="Footer Placeholder 4">
            <a:extLst>
              <a:ext uri="{FF2B5EF4-FFF2-40B4-BE49-F238E27FC236}">
                <a16:creationId xmlns:a16="http://schemas.microsoft.com/office/drawing/2014/main" id="{8DA9F8F9-97D6-4A7F-95C0-22EF84FA0D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A30F7F-608D-4130-AB91-D9EB8741697C}"/>
              </a:ext>
            </a:extLst>
          </p:cNvPr>
          <p:cNvSpPr>
            <a:spLocks noGrp="1"/>
          </p:cNvSpPr>
          <p:nvPr>
            <p:ph type="sldNum" sz="quarter" idx="12"/>
          </p:nvPr>
        </p:nvSpPr>
        <p:spPr/>
        <p:txBody>
          <a:bodyPr/>
          <a:lstStyle/>
          <a:p>
            <a:fld id="{4A084D7C-0509-41AF-8274-8B76687E09C7}" type="slidenum">
              <a:rPr lang="en-US" smtClean="0"/>
              <a:t>‹#›</a:t>
            </a:fld>
            <a:endParaRPr lang="en-US" dirty="0"/>
          </a:p>
        </p:txBody>
      </p:sp>
    </p:spTree>
    <p:extLst>
      <p:ext uri="{BB962C8B-B14F-4D97-AF65-F5344CB8AC3E}">
        <p14:creationId xmlns:p14="http://schemas.microsoft.com/office/powerpoint/2010/main" val="328735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7C53-ECE8-4F82-BC6F-4314FFD788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635C6-866A-4375-9391-8F8013562C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BE6B0-865E-45D3-B778-CD6B49AE9E63}"/>
              </a:ext>
            </a:extLst>
          </p:cNvPr>
          <p:cNvSpPr>
            <a:spLocks noGrp="1"/>
          </p:cNvSpPr>
          <p:nvPr>
            <p:ph type="dt" sz="half" idx="10"/>
          </p:nvPr>
        </p:nvSpPr>
        <p:spPr/>
        <p:txBody>
          <a:bodyPr/>
          <a:lstStyle/>
          <a:p>
            <a:fld id="{DEAB9E35-D25D-477C-9077-56AAD6ECE991}" type="datetimeFigureOut">
              <a:rPr lang="en-US" smtClean="0"/>
              <a:t>5/7/2024</a:t>
            </a:fld>
            <a:endParaRPr lang="en-US" dirty="0"/>
          </a:p>
        </p:txBody>
      </p:sp>
      <p:sp>
        <p:nvSpPr>
          <p:cNvPr id="5" name="Footer Placeholder 4">
            <a:extLst>
              <a:ext uri="{FF2B5EF4-FFF2-40B4-BE49-F238E27FC236}">
                <a16:creationId xmlns:a16="http://schemas.microsoft.com/office/drawing/2014/main" id="{4BD3DB03-4089-4234-9BAB-0760027C97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3BDBF8-813B-4307-885A-16C0D5498559}"/>
              </a:ext>
            </a:extLst>
          </p:cNvPr>
          <p:cNvSpPr>
            <a:spLocks noGrp="1"/>
          </p:cNvSpPr>
          <p:nvPr>
            <p:ph type="sldNum" sz="quarter" idx="12"/>
          </p:nvPr>
        </p:nvSpPr>
        <p:spPr/>
        <p:txBody>
          <a:bodyPr/>
          <a:lstStyle/>
          <a:p>
            <a:fld id="{4A084D7C-0509-41AF-8274-8B76687E09C7}" type="slidenum">
              <a:rPr lang="en-US" smtClean="0"/>
              <a:t>‹#›</a:t>
            </a:fld>
            <a:endParaRPr lang="en-US" dirty="0"/>
          </a:p>
        </p:txBody>
      </p:sp>
    </p:spTree>
    <p:extLst>
      <p:ext uri="{BB962C8B-B14F-4D97-AF65-F5344CB8AC3E}">
        <p14:creationId xmlns:p14="http://schemas.microsoft.com/office/powerpoint/2010/main" val="151747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FFBAE-AFC0-490B-84E5-992445662A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CD91DD-4D78-4B52-8A28-E621815244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54CD4C-DFCC-4E14-8F6A-FCD4CA58872D}"/>
              </a:ext>
            </a:extLst>
          </p:cNvPr>
          <p:cNvSpPr>
            <a:spLocks noGrp="1"/>
          </p:cNvSpPr>
          <p:nvPr>
            <p:ph type="dt" sz="half" idx="10"/>
          </p:nvPr>
        </p:nvSpPr>
        <p:spPr/>
        <p:txBody>
          <a:bodyPr/>
          <a:lstStyle/>
          <a:p>
            <a:fld id="{DEAB9E35-D25D-477C-9077-56AAD6ECE991}" type="datetimeFigureOut">
              <a:rPr lang="en-US" smtClean="0"/>
              <a:t>5/7/2024</a:t>
            </a:fld>
            <a:endParaRPr lang="en-US" dirty="0"/>
          </a:p>
        </p:txBody>
      </p:sp>
      <p:sp>
        <p:nvSpPr>
          <p:cNvPr id="5" name="Footer Placeholder 4">
            <a:extLst>
              <a:ext uri="{FF2B5EF4-FFF2-40B4-BE49-F238E27FC236}">
                <a16:creationId xmlns:a16="http://schemas.microsoft.com/office/drawing/2014/main" id="{F57328A0-0BD9-4969-9E3F-A7EFAF8A22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52735E-2E37-4AE6-8228-529E226C1271}"/>
              </a:ext>
            </a:extLst>
          </p:cNvPr>
          <p:cNvSpPr>
            <a:spLocks noGrp="1"/>
          </p:cNvSpPr>
          <p:nvPr>
            <p:ph type="sldNum" sz="quarter" idx="12"/>
          </p:nvPr>
        </p:nvSpPr>
        <p:spPr/>
        <p:txBody>
          <a:bodyPr/>
          <a:lstStyle/>
          <a:p>
            <a:fld id="{4A084D7C-0509-41AF-8274-8B76687E09C7}" type="slidenum">
              <a:rPr lang="en-US" smtClean="0"/>
              <a:t>‹#›</a:t>
            </a:fld>
            <a:endParaRPr lang="en-US" dirty="0"/>
          </a:p>
        </p:txBody>
      </p:sp>
    </p:spTree>
    <p:extLst>
      <p:ext uri="{BB962C8B-B14F-4D97-AF65-F5344CB8AC3E}">
        <p14:creationId xmlns:p14="http://schemas.microsoft.com/office/powerpoint/2010/main" val="207365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2873-C9D6-426A-9C9D-C9D2820F84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BB827-2D36-4DC4-B9A4-049E93AB5DC1}"/>
              </a:ext>
            </a:extLst>
          </p:cNvPr>
          <p:cNvSpPr>
            <a:spLocks noGrp="1"/>
          </p:cNvSpPr>
          <p:nvPr>
            <p:ph sz="half" idx="1"/>
          </p:nvPr>
        </p:nvSpPr>
        <p:spPr>
          <a:xfrm>
            <a:off x="838200" y="2620094"/>
            <a:ext cx="5181600" cy="35568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00B14E-A336-48BA-823E-FA5FEB9238DC}"/>
              </a:ext>
            </a:extLst>
          </p:cNvPr>
          <p:cNvSpPr>
            <a:spLocks noGrp="1"/>
          </p:cNvSpPr>
          <p:nvPr>
            <p:ph sz="half" idx="2"/>
          </p:nvPr>
        </p:nvSpPr>
        <p:spPr>
          <a:xfrm>
            <a:off x="6096000" y="2620093"/>
            <a:ext cx="5257800" cy="355686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916227B-9BB5-4570-8D04-6443D38B0A65}"/>
              </a:ext>
            </a:extLst>
          </p:cNvPr>
          <p:cNvSpPr>
            <a:spLocks noGrp="1"/>
          </p:cNvSpPr>
          <p:nvPr>
            <p:ph type="dt" sz="half" idx="10"/>
          </p:nvPr>
        </p:nvSpPr>
        <p:spPr/>
        <p:txBody>
          <a:bodyPr/>
          <a:lstStyle/>
          <a:p>
            <a:fld id="{DEAB9E35-D25D-477C-9077-56AAD6ECE991}" type="datetimeFigureOut">
              <a:rPr lang="en-US" smtClean="0"/>
              <a:t>5/7/2024</a:t>
            </a:fld>
            <a:endParaRPr lang="en-US" dirty="0"/>
          </a:p>
        </p:txBody>
      </p:sp>
      <p:sp>
        <p:nvSpPr>
          <p:cNvPr id="6" name="Footer Placeholder 5">
            <a:extLst>
              <a:ext uri="{FF2B5EF4-FFF2-40B4-BE49-F238E27FC236}">
                <a16:creationId xmlns:a16="http://schemas.microsoft.com/office/drawing/2014/main" id="{83904482-E721-4D53-BD3E-B6E75B7351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BA6DB0-4A6D-4D60-B20C-518350063F1D}"/>
              </a:ext>
            </a:extLst>
          </p:cNvPr>
          <p:cNvSpPr>
            <a:spLocks noGrp="1"/>
          </p:cNvSpPr>
          <p:nvPr>
            <p:ph type="sldNum" sz="quarter" idx="12"/>
          </p:nvPr>
        </p:nvSpPr>
        <p:spPr/>
        <p:txBody>
          <a:bodyPr/>
          <a:lstStyle/>
          <a:p>
            <a:fld id="{4A084D7C-0509-41AF-8274-8B76687E09C7}" type="slidenum">
              <a:rPr lang="en-US" smtClean="0"/>
              <a:t>‹#›</a:t>
            </a:fld>
            <a:endParaRPr lang="en-US" dirty="0"/>
          </a:p>
        </p:txBody>
      </p:sp>
    </p:spTree>
    <p:extLst>
      <p:ext uri="{BB962C8B-B14F-4D97-AF65-F5344CB8AC3E}">
        <p14:creationId xmlns:p14="http://schemas.microsoft.com/office/powerpoint/2010/main" val="283735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305C-67DE-4CAB-9E75-5DA990882E6B}"/>
              </a:ext>
            </a:extLst>
          </p:cNvPr>
          <p:cNvSpPr>
            <a:spLocks noGrp="1"/>
          </p:cNvSpPr>
          <p:nvPr>
            <p:ph type="title"/>
          </p:nvPr>
        </p:nvSpPr>
        <p:spPr>
          <a:xfrm>
            <a:off x="862014" y="1045841"/>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47C710-6EAB-4228-ADAB-3F73F394CF2C}"/>
              </a:ext>
            </a:extLst>
          </p:cNvPr>
          <p:cNvSpPr>
            <a:spLocks noGrp="1"/>
          </p:cNvSpPr>
          <p:nvPr>
            <p:ph type="body" idx="1"/>
          </p:nvPr>
        </p:nvSpPr>
        <p:spPr>
          <a:xfrm>
            <a:off x="859955" y="248824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87AE45-5C6C-4FCD-A473-8712E26FFD04}"/>
              </a:ext>
            </a:extLst>
          </p:cNvPr>
          <p:cNvSpPr>
            <a:spLocks noGrp="1"/>
          </p:cNvSpPr>
          <p:nvPr>
            <p:ph sz="half" idx="2"/>
          </p:nvPr>
        </p:nvSpPr>
        <p:spPr>
          <a:xfrm>
            <a:off x="814387" y="3428999"/>
            <a:ext cx="5205413" cy="2760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746A10-1100-40D7-BEAB-66169ED0EDAE}"/>
              </a:ext>
            </a:extLst>
          </p:cNvPr>
          <p:cNvSpPr>
            <a:spLocks noGrp="1"/>
          </p:cNvSpPr>
          <p:nvPr>
            <p:ph type="body" sz="quarter" idx="3"/>
          </p:nvPr>
        </p:nvSpPr>
        <p:spPr>
          <a:xfrm>
            <a:off x="6172200" y="248824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F0B38276-DF89-4B89-BE55-277A0FFB7B6E}"/>
              </a:ext>
            </a:extLst>
          </p:cNvPr>
          <p:cNvSpPr>
            <a:spLocks noGrp="1"/>
          </p:cNvSpPr>
          <p:nvPr>
            <p:ph sz="quarter" idx="4"/>
          </p:nvPr>
        </p:nvSpPr>
        <p:spPr>
          <a:xfrm>
            <a:off x="6172200" y="3428999"/>
            <a:ext cx="5183188" cy="27606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217825-E464-490C-8BC5-44E9B3EA097A}"/>
              </a:ext>
            </a:extLst>
          </p:cNvPr>
          <p:cNvSpPr>
            <a:spLocks noGrp="1"/>
          </p:cNvSpPr>
          <p:nvPr>
            <p:ph type="dt" sz="half" idx="10"/>
          </p:nvPr>
        </p:nvSpPr>
        <p:spPr/>
        <p:txBody>
          <a:bodyPr/>
          <a:lstStyle/>
          <a:p>
            <a:fld id="{DEAB9E35-D25D-477C-9077-56AAD6ECE991}" type="datetimeFigureOut">
              <a:rPr lang="en-US" smtClean="0"/>
              <a:t>5/7/2024</a:t>
            </a:fld>
            <a:endParaRPr lang="en-US" dirty="0"/>
          </a:p>
        </p:txBody>
      </p:sp>
      <p:sp>
        <p:nvSpPr>
          <p:cNvPr id="8" name="Footer Placeholder 7">
            <a:extLst>
              <a:ext uri="{FF2B5EF4-FFF2-40B4-BE49-F238E27FC236}">
                <a16:creationId xmlns:a16="http://schemas.microsoft.com/office/drawing/2014/main" id="{85D8DE4C-9107-4EAB-9B49-62F1BAA680C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A9CE957-C245-43CC-861C-3632E972A241}"/>
              </a:ext>
            </a:extLst>
          </p:cNvPr>
          <p:cNvSpPr>
            <a:spLocks noGrp="1"/>
          </p:cNvSpPr>
          <p:nvPr>
            <p:ph type="sldNum" sz="quarter" idx="12"/>
          </p:nvPr>
        </p:nvSpPr>
        <p:spPr/>
        <p:txBody>
          <a:bodyPr/>
          <a:lstStyle/>
          <a:p>
            <a:fld id="{4A084D7C-0509-41AF-8274-8B76687E09C7}" type="slidenum">
              <a:rPr lang="en-US" smtClean="0"/>
              <a:t>‹#›</a:t>
            </a:fld>
            <a:endParaRPr lang="en-US" dirty="0"/>
          </a:p>
        </p:txBody>
      </p:sp>
    </p:spTree>
    <p:extLst>
      <p:ext uri="{BB962C8B-B14F-4D97-AF65-F5344CB8AC3E}">
        <p14:creationId xmlns:p14="http://schemas.microsoft.com/office/powerpoint/2010/main" val="275902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F02E-F71D-4F39-9C06-4D436A0C2A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0E5CD1-B01D-4CC2-A43E-A084D8BC0DFB}"/>
              </a:ext>
            </a:extLst>
          </p:cNvPr>
          <p:cNvSpPr>
            <a:spLocks noGrp="1"/>
          </p:cNvSpPr>
          <p:nvPr>
            <p:ph type="dt" sz="half" idx="10"/>
          </p:nvPr>
        </p:nvSpPr>
        <p:spPr/>
        <p:txBody>
          <a:bodyPr/>
          <a:lstStyle/>
          <a:p>
            <a:fld id="{DEAB9E35-D25D-477C-9077-56AAD6ECE991}" type="datetimeFigureOut">
              <a:rPr lang="en-US" smtClean="0"/>
              <a:t>5/7/2024</a:t>
            </a:fld>
            <a:endParaRPr lang="en-US" dirty="0"/>
          </a:p>
        </p:txBody>
      </p:sp>
      <p:sp>
        <p:nvSpPr>
          <p:cNvPr id="4" name="Footer Placeholder 3">
            <a:extLst>
              <a:ext uri="{FF2B5EF4-FFF2-40B4-BE49-F238E27FC236}">
                <a16:creationId xmlns:a16="http://schemas.microsoft.com/office/drawing/2014/main" id="{0B02D35E-2F84-4ABA-AA8D-5A51F65429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7C66D2A-26DD-48CE-8155-96700190EE96}"/>
              </a:ext>
            </a:extLst>
          </p:cNvPr>
          <p:cNvSpPr>
            <a:spLocks noGrp="1"/>
          </p:cNvSpPr>
          <p:nvPr>
            <p:ph type="sldNum" sz="quarter" idx="12"/>
          </p:nvPr>
        </p:nvSpPr>
        <p:spPr/>
        <p:txBody>
          <a:bodyPr/>
          <a:lstStyle/>
          <a:p>
            <a:fld id="{4A084D7C-0509-41AF-8274-8B76687E09C7}" type="slidenum">
              <a:rPr lang="en-US" smtClean="0"/>
              <a:t>‹#›</a:t>
            </a:fld>
            <a:endParaRPr lang="en-US" dirty="0"/>
          </a:p>
        </p:txBody>
      </p:sp>
    </p:spTree>
    <p:extLst>
      <p:ext uri="{BB962C8B-B14F-4D97-AF65-F5344CB8AC3E}">
        <p14:creationId xmlns:p14="http://schemas.microsoft.com/office/powerpoint/2010/main" val="75648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4CE7F9-CFF8-4D3C-B22F-BCD1E394FFD2}"/>
              </a:ext>
            </a:extLst>
          </p:cNvPr>
          <p:cNvSpPr>
            <a:spLocks noGrp="1"/>
          </p:cNvSpPr>
          <p:nvPr>
            <p:ph type="dt" sz="half" idx="10"/>
          </p:nvPr>
        </p:nvSpPr>
        <p:spPr/>
        <p:txBody>
          <a:bodyPr/>
          <a:lstStyle/>
          <a:p>
            <a:fld id="{DEAB9E35-D25D-477C-9077-56AAD6ECE991}" type="datetimeFigureOut">
              <a:rPr lang="en-US" smtClean="0"/>
              <a:t>5/7/2024</a:t>
            </a:fld>
            <a:endParaRPr lang="en-US" dirty="0"/>
          </a:p>
        </p:txBody>
      </p:sp>
      <p:sp>
        <p:nvSpPr>
          <p:cNvPr id="3" name="Footer Placeholder 2">
            <a:extLst>
              <a:ext uri="{FF2B5EF4-FFF2-40B4-BE49-F238E27FC236}">
                <a16:creationId xmlns:a16="http://schemas.microsoft.com/office/drawing/2014/main" id="{523A07EB-0273-4B91-9B88-FF7887316FE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A20BEDE-FC6B-4429-83D3-88B244C92A33}"/>
              </a:ext>
            </a:extLst>
          </p:cNvPr>
          <p:cNvSpPr>
            <a:spLocks noGrp="1"/>
          </p:cNvSpPr>
          <p:nvPr>
            <p:ph type="sldNum" sz="quarter" idx="12"/>
          </p:nvPr>
        </p:nvSpPr>
        <p:spPr/>
        <p:txBody>
          <a:bodyPr/>
          <a:lstStyle/>
          <a:p>
            <a:fld id="{4A084D7C-0509-41AF-8274-8B76687E09C7}" type="slidenum">
              <a:rPr lang="en-US" smtClean="0"/>
              <a:t>‹#›</a:t>
            </a:fld>
            <a:endParaRPr lang="en-US" dirty="0"/>
          </a:p>
        </p:txBody>
      </p:sp>
    </p:spTree>
    <p:extLst>
      <p:ext uri="{BB962C8B-B14F-4D97-AF65-F5344CB8AC3E}">
        <p14:creationId xmlns:p14="http://schemas.microsoft.com/office/powerpoint/2010/main" val="20787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89EA-DE88-4E10-8923-6BD29E324EFE}"/>
              </a:ext>
            </a:extLst>
          </p:cNvPr>
          <p:cNvSpPr>
            <a:spLocks noGrp="1"/>
          </p:cNvSpPr>
          <p:nvPr>
            <p:ph type="title"/>
          </p:nvPr>
        </p:nvSpPr>
        <p:spPr>
          <a:xfrm>
            <a:off x="839788" y="1116227"/>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5164E4-5B81-4C60-B54E-473BB4F67703}"/>
              </a:ext>
            </a:extLst>
          </p:cNvPr>
          <p:cNvSpPr>
            <a:spLocks noGrp="1"/>
          </p:cNvSpPr>
          <p:nvPr>
            <p:ph idx="1"/>
          </p:nvPr>
        </p:nvSpPr>
        <p:spPr>
          <a:xfrm>
            <a:off x="5189838" y="1116227"/>
            <a:ext cx="6165550" cy="47448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69E27D-511D-4FAD-8766-66845D4C8A81}"/>
              </a:ext>
            </a:extLst>
          </p:cNvPr>
          <p:cNvSpPr>
            <a:spLocks noGrp="1"/>
          </p:cNvSpPr>
          <p:nvPr>
            <p:ph type="body" sz="half" idx="2"/>
          </p:nvPr>
        </p:nvSpPr>
        <p:spPr>
          <a:xfrm>
            <a:off x="836612" y="2833816"/>
            <a:ext cx="3932237" cy="30351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D7013F-20C1-426E-9C37-612D19C7BAB9}"/>
              </a:ext>
            </a:extLst>
          </p:cNvPr>
          <p:cNvSpPr>
            <a:spLocks noGrp="1"/>
          </p:cNvSpPr>
          <p:nvPr>
            <p:ph type="dt" sz="half" idx="10"/>
          </p:nvPr>
        </p:nvSpPr>
        <p:spPr/>
        <p:txBody>
          <a:bodyPr/>
          <a:lstStyle/>
          <a:p>
            <a:fld id="{DEAB9E35-D25D-477C-9077-56AAD6ECE991}" type="datetimeFigureOut">
              <a:rPr lang="en-US" smtClean="0"/>
              <a:t>5/7/2024</a:t>
            </a:fld>
            <a:endParaRPr lang="en-US" dirty="0"/>
          </a:p>
        </p:txBody>
      </p:sp>
      <p:sp>
        <p:nvSpPr>
          <p:cNvPr id="6" name="Footer Placeholder 5">
            <a:extLst>
              <a:ext uri="{FF2B5EF4-FFF2-40B4-BE49-F238E27FC236}">
                <a16:creationId xmlns:a16="http://schemas.microsoft.com/office/drawing/2014/main" id="{28371C72-5B99-44B8-9C57-AE92DBAC46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CCB8E0-CBF2-4D61-AD24-637FF23E1331}"/>
              </a:ext>
            </a:extLst>
          </p:cNvPr>
          <p:cNvSpPr>
            <a:spLocks noGrp="1"/>
          </p:cNvSpPr>
          <p:nvPr>
            <p:ph type="sldNum" sz="quarter" idx="12"/>
          </p:nvPr>
        </p:nvSpPr>
        <p:spPr/>
        <p:txBody>
          <a:bodyPr/>
          <a:lstStyle/>
          <a:p>
            <a:fld id="{4A084D7C-0509-41AF-8274-8B76687E09C7}" type="slidenum">
              <a:rPr lang="en-US" smtClean="0"/>
              <a:t>‹#›</a:t>
            </a:fld>
            <a:endParaRPr lang="en-US" dirty="0"/>
          </a:p>
        </p:txBody>
      </p:sp>
    </p:spTree>
    <p:extLst>
      <p:ext uri="{BB962C8B-B14F-4D97-AF65-F5344CB8AC3E}">
        <p14:creationId xmlns:p14="http://schemas.microsoft.com/office/powerpoint/2010/main" val="121233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0B4E-12EC-4A0F-900B-76FACAEF8F9E}"/>
              </a:ext>
            </a:extLst>
          </p:cNvPr>
          <p:cNvSpPr>
            <a:spLocks noGrp="1"/>
          </p:cNvSpPr>
          <p:nvPr>
            <p:ph type="title"/>
          </p:nvPr>
        </p:nvSpPr>
        <p:spPr>
          <a:xfrm>
            <a:off x="847167" y="1116955"/>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FDB7CD-333C-45D6-AB7E-F9F1C2CE6C29}"/>
              </a:ext>
            </a:extLst>
          </p:cNvPr>
          <p:cNvSpPr>
            <a:spLocks noGrp="1"/>
          </p:cNvSpPr>
          <p:nvPr>
            <p:ph type="pic" idx="1"/>
          </p:nvPr>
        </p:nvSpPr>
        <p:spPr>
          <a:xfrm>
            <a:off x="5181600" y="1116955"/>
            <a:ext cx="6173788" cy="47440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6F51ADA-74DF-49B3-A0DF-DA6C21F418FB}"/>
              </a:ext>
            </a:extLst>
          </p:cNvPr>
          <p:cNvSpPr>
            <a:spLocks noGrp="1"/>
          </p:cNvSpPr>
          <p:nvPr>
            <p:ph type="body" sz="half" idx="2"/>
          </p:nvPr>
        </p:nvSpPr>
        <p:spPr>
          <a:xfrm>
            <a:off x="839788" y="2907958"/>
            <a:ext cx="3939616" cy="29610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C05AAF-369E-4028-B5E3-B5A34B266A96}"/>
              </a:ext>
            </a:extLst>
          </p:cNvPr>
          <p:cNvSpPr>
            <a:spLocks noGrp="1"/>
          </p:cNvSpPr>
          <p:nvPr>
            <p:ph type="dt" sz="half" idx="10"/>
          </p:nvPr>
        </p:nvSpPr>
        <p:spPr/>
        <p:txBody>
          <a:bodyPr/>
          <a:lstStyle/>
          <a:p>
            <a:fld id="{DEAB9E35-D25D-477C-9077-56AAD6ECE991}" type="datetimeFigureOut">
              <a:rPr lang="en-US" smtClean="0"/>
              <a:t>5/7/2024</a:t>
            </a:fld>
            <a:endParaRPr lang="en-US" dirty="0"/>
          </a:p>
        </p:txBody>
      </p:sp>
      <p:sp>
        <p:nvSpPr>
          <p:cNvPr id="6" name="Footer Placeholder 5">
            <a:extLst>
              <a:ext uri="{FF2B5EF4-FFF2-40B4-BE49-F238E27FC236}">
                <a16:creationId xmlns:a16="http://schemas.microsoft.com/office/drawing/2014/main" id="{7361D862-61A8-4AEC-8603-26D4ADA3A1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3EA0E9-3F8F-47AA-83F5-8E2F92748D0B}"/>
              </a:ext>
            </a:extLst>
          </p:cNvPr>
          <p:cNvSpPr>
            <a:spLocks noGrp="1"/>
          </p:cNvSpPr>
          <p:nvPr>
            <p:ph type="sldNum" sz="quarter" idx="12"/>
          </p:nvPr>
        </p:nvSpPr>
        <p:spPr/>
        <p:txBody>
          <a:bodyPr/>
          <a:lstStyle/>
          <a:p>
            <a:fld id="{4A084D7C-0509-41AF-8274-8B76687E09C7}" type="slidenum">
              <a:rPr lang="en-US" smtClean="0"/>
              <a:t>‹#›</a:t>
            </a:fld>
            <a:endParaRPr lang="en-US" dirty="0"/>
          </a:p>
        </p:txBody>
      </p:sp>
    </p:spTree>
    <p:extLst>
      <p:ext uri="{BB962C8B-B14F-4D97-AF65-F5344CB8AC3E}">
        <p14:creationId xmlns:p14="http://schemas.microsoft.com/office/powerpoint/2010/main" val="157179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CBAAB-FBAA-4A96-99EA-22D941A5CB95}"/>
              </a:ext>
            </a:extLst>
          </p:cNvPr>
          <p:cNvSpPr>
            <a:spLocks noGrp="1"/>
          </p:cNvSpPr>
          <p:nvPr>
            <p:ph type="title"/>
          </p:nvPr>
        </p:nvSpPr>
        <p:spPr>
          <a:xfrm>
            <a:off x="838200" y="1115143"/>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2CCADB-4085-4FCA-AEFD-9365814948A9}"/>
              </a:ext>
            </a:extLst>
          </p:cNvPr>
          <p:cNvSpPr>
            <a:spLocks noGrp="1"/>
          </p:cNvSpPr>
          <p:nvPr>
            <p:ph type="body" idx="1"/>
          </p:nvPr>
        </p:nvSpPr>
        <p:spPr>
          <a:xfrm>
            <a:off x="838200" y="2548851"/>
            <a:ext cx="10515600" cy="36281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92437-EF64-4A74-9FFD-701008495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B9E35-D25D-477C-9077-56AAD6ECE991}" type="datetimeFigureOut">
              <a:rPr lang="en-US" smtClean="0"/>
              <a:t>5/7/2024</a:t>
            </a:fld>
            <a:endParaRPr lang="en-US" dirty="0"/>
          </a:p>
        </p:txBody>
      </p:sp>
      <p:sp>
        <p:nvSpPr>
          <p:cNvPr id="5" name="Footer Placeholder 4">
            <a:extLst>
              <a:ext uri="{FF2B5EF4-FFF2-40B4-BE49-F238E27FC236}">
                <a16:creationId xmlns:a16="http://schemas.microsoft.com/office/drawing/2014/main" id="{6A07D5FA-EDB7-4B5D-BEE5-F1A97FCC4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2B225E6-EB3B-452A-B517-EED9B22EBA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84D7C-0509-41AF-8274-8B76687E09C7}" type="slidenum">
              <a:rPr lang="en-US" smtClean="0"/>
              <a:t>‹#›</a:t>
            </a:fld>
            <a:endParaRPr lang="en-US" dirty="0"/>
          </a:p>
        </p:txBody>
      </p:sp>
      <p:pic>
        <p:nvPicPr>
          <p:cNvPr id="7" name="Picture 6">
            <a:extLst>
              <a:ext uri="{FF2B5EF4-FFF2-40B4-BE49-F238E27FC236}">
                <a16:creationId xmlns:a16="http://schemas.microsoft.com/office/drawing/2014/main" id="{16621D03-1F80-4487-B506-37D176445B04}"/>
              </a:ext>
            </a:extLst>
          </p:cNvPr>
          <p:cNvPicPr>
            <a:picLocks noChangeAspect="1"/>
          </p:cNvPicPr>
          <p:nvPr userDrawn="1"/>
        </p:nvPicPr>
        <p:blipFill>
          <a:blip r:embed="rId13"/>
          <a:stretch>
            <a:fillRect/>
          </a:stretch>
        </p:blipFill>
        <p:spPr>
          <a:xfrm>
            <a:off x="0" y="-34376"/>
            <a:ext cx="12192000" cy="1041374"/>
          </a:xfrm>
          <a:prstGeom prst="rect">
            <a:avLst/>
          </a:prstGeom>
        </p:spPr>
      </p:pic>
      <p:pic>
        <p:nvPicPr>
          <p:cNvPr id="8" name="Picture 7">
            <a:extLst>
              <a:ext uri="{FF2B5EF4-FFF2-40B4-BE49-F238E27FC236}">
                <a16:creationId xmlns:a16="http://schemas.microsoft.com/office/drawing/2014/main" id="{97AF6B77-CCC0-45E0-AFFE-DB92A1B678CD}"/>
              </a:ext>
            </a:extLst>
          </p:cNvPr>
          <p:cNvPicPr>
            <a:picLocks noChangeAspect="1"/>
          </p:cNvPicPr>
          <p:nvPr userDrawn="1"/>
        </p:nvPicPr>
        <p:blipFill>
          <a:blip r:embed="rId14"/>
          <a:stretch>
            <a:fillRect/>
          </a:stretch>
        </p:blipFill>
        <p:spPr>
          <a:xfrm>
            <a:off x="0" y="-142521"/>
            <a:ext cx="2072820" cy="1335140"/>
          </a:xfrm>
          <a:prstGeom prst="rect">
            <a:avLst/>
          </a:prstGeom>
        </p:spPr>
      </p:pic>
    </p:spTree>
    <p:extLst>
      <p:ext uri="{BB962C8B-B14F-4D97-AF65-F5344CB8AC3E}">
        <p14:creationId xmlns:p14="http://schemas.microsoft.com/office/powerpoint/2010/main" val="405184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epa.gov/energy/greenhouse-gas-equivalencies-calculato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rp.trb.org/nchrpwebresource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rp.trb.org/nchrpwebresource1/"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F922-61BB-4B52-A65A-F4550093B43E}"/>
              </a:ext>
            </a:extLst>
          </p:cNvPr>
          <p:cNvSpPr>
            <a:spLocks noGrp="1"/>
          </p:cNvSpPr>
          <p:nvPr>
            <p:ph type="ctrTitle"/>
          </p:nvPr>
        </p:nvSpPr>
        <p:spPr>
          <a:xfrm>
            <a:off x="613442" y="3319850"/>
            <a:ext cx="10965115" cy="1300422"/>
          </a:xfrm>
        </p:spPr>
        <p:txBody>
          <a:bodyPr>
            <a:normAutofit fontScale="90000"/>
          </a:bodyPr>
          <a:lstStyle/>
          <a:p>
            <a:pPr>
              <a:lnSpc>
                <a:spcPct val="100000"/>
              </a:lnSpc>
            </a:pPr>
            <a:r>
              <a:rPr lang="en-US" sz="4400" b="1" dirty="0">
                <a:solidFill>
                  <a:schemeClr val="bg1"/>
                </a:solidFill>
              </a:rPr>
              <a:t>GHG Emission </a:t>
            </a:r>
            <a:r>
              <a:rPr lang="en-US" sz="4400" b="1">
                <a:solidFill>
                  <a:schemeClr val="bg1"/>
                </a:solidFill>
              </a:rPr>
              <a:t>Reduction Plan </a:t>
            </a:r>
            <a:br>
              <a:rPr lang="en-US" sz="4000" b="1" dirty="0">
                <a:solidFill>
                  <a:schemeClr val="bg1"/>
                </a:solidFill>
              </a:rPr>
            </a:br>
            <a:r>
              <a:rPr lang="en-US" sz="4000" b="1" dirty="0">
                <a:solidFill>
                  <a:schemeClr val="bg1"/>
                </a:solidFill>
              </a:rPr>
              <a:t>Nevada Transportation Conference </a:t>
            </a:r>
            <a:endParaRPr lang="en-US" sz="4000" b="1" dirty="0"/>
          </a:p>
        </p:txBody>
      </p:sp>
      <p:sp>
        <p:nvSpPr>
          <p:cNvPr id="3" name="Subtitle 2">
            <a:extLst>
              <a:ext uri="{FF2B5EF4-FFF2-40B4-BE49-F238E27FC236}">
                <a16:creationId xmlns:a16="http://schemas.microsoft.com/office/drawing/2014/main" id="{4D1D1CB6-8402-4309-BE1C-A51E7E2009D1}"/>
              </a:ext>
            </a:extLst>
          </p:cNvPr>
          <p:cNvSpPr>
            <a:spLocks noGrp="1"/>
          </p:cNvSpPr>
          <p:nvPr>
            <p:ph type="subTitle" idx="1"/>
          </p:nvPr>
        </p:nvSpPr>
        <p:spPr>
          <a:xfrm>
            <a:off x="1375576" y="4913170"/>
            <a:ext cx="9883471" cy="1504247"/>
          </a:xfrm>
        </p:spPr>
        <p:txBody>
          <a:bodyPr>
            <a:normAutofit/>
          </a:bodyPr>
          <a:lstStyle/>
          <a:p>
            <a:r>
              <a:rPr lang="en-US" sz="2800" b="1" dirty="0">
                <a:solidFill>
                  <a:schemeClr val="bg1"/>
                </a:solidFill>
                <a:latin typeface="+mj-lt"/>
              </a:rPr>
              <a:t>My-Linh Nguyen, Environmental Division</a:t>
            </a:r>
          </a:p>
          <a:p>
            <a:r>
              <a:rPr lang="en-US" sz="2800" b="1" dirty="0">
                <a:solidFill>
                  <a:schemeClr val="bg1"/>
                </a:solidFill>
                <a:latin typeface="+mj-lt"/>
              </a:rPr>
              <a:t>Kandee Bahr Worley, Sustainability </a:t>
            </a:r>
            <a:r>
              <a:rPr lang="en-US" sz="2800" b="1">
                <a:solidFill>
                  <a:schemeClr val="bg1"/>
                </a:solidFill>
                <a:latin typeface="+mj-lt"/>
              </a:rPr>
              <a:t>&amp; Emerging Transportation</a:t>
            </a:r>
            <a:endParaRPr lang="en-US" sz="2800" b="1" dirty="0">
              <a:solidFill>
                <a:schemeClr val="bg1"/>
              </a:solidFill>
              <a:latin typeface="+mj-lt"/>
            </a:endParaRPr>
          </a:p>
          <a:p>
            <a:r>
              <a:rPr lang="en-US" sz="2800" b="1" dirty="0">
                <a:solidFill>
                  <a:schemeClr val="bg1"/>
                </a:solidFill>
                <a:latin typeface="+mj-lt"/>
              </a:rPr>
              <a:t>May 7, 2024</a:t>
            </a:r>
          </a:p>
          <a:p>
            <a:endParaRPr lang="en-US" sz="2800" b="1" dirty="0">
              <a:latin typeface="+mj-lt"/>
            </a:endParaRPr>
          </a:p>
        </p:txBody>
      </p:sp>
    </p:spTree>
    <p:extLst>
      <p:ext uri="{BB962C8B-B14F-4D97-AF65-F5344CB8AC3E}">
        <p14:creationId xmlns:p14="http://schemas.microsoft.com/office/powerpoint/2010/main" val="3672699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017C70-1EFF-4EF5-8760-9D9032E0FC99}"/>
              </a:ext>
            </a:extLst>
          </p:cNvPr>
          <p:cNvSpPr txBox="1">
            <a:spLocks/>
          </p:cNvSpPr>
          <p:nvPr/>
        </p:nvSpPr>
        <p:spPr>
          <a:xfrm>
            <a:off x="838200" y="-155517"/>
            <a:ext cx="108718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b="1" dirty="0">
              <a:solidFill>
                <a:schemeClr val="bg1"/>
              </a:solidFill>
              <a:latin typeface="Calibri" panose="020F0502020204030204" pitchFamily="34" charset="0"/>
              <a:cs typeface="Calibri" panose="020F0502020204030204" pitchFamily="34" charset="0"/>
            </a:endParaRPr>
          </a:p>
        </p:txBody>
      </p:sp>
      <p:sp>
        <p:nvSpPr>
          <p:cNvPr id="16" name="Title 1">
            <a:extLst>
              <a:ext uri="{FF2B5EF4-FFF2-40B4-BE49-F238E27FC236}">
                <a16:creationId xmlns:a16="http://schemas.microsoft.com/office/drawing/2014/main" id="{7F1BB78E-EF1A-82E2-862F-675A84F630FC}"/>
              </a:ext>
            </a:extLst>
          </p:cNvPr>
          <p:cNvSpPr>
            <a:spLocks noGrp="1"/>
          </p:cNvSpPr>
          <p:nvPr>
            <p:ph type="title"/>
          </p:nvPr>
        </p:nvSpPr>
        <p:spPr>
          <a:xfrm>
            <a:off x="624468" y="-155517"/>
            <a:ext cx="11085592" cy="1325563"/>
          </a:xfrm>
        </p:spPr>
        <p:txBody>
          <a:bodyPr>
            <a:normAutofit/>
          </a:bodyPr>
          <a:lstStyle/>
          <a:p>
            <a:pPr algn="ctr"/>
            <a:r>
              <a:rPr lang="en-US" sz="2400" b="1" dirty="0">
                <a:solidFill>
                  <a:schemeClr val="bg1"/>
                </a:solidFill>
                <a:latin typeface="Century Gothic" panose="020B0502020202020204" pitchFamily="34" charset="0"/>
              </a:rPr>
              <a:t>                </a:t>
            </a:r>
            <a:r>
              <a:rPr lang="en-US" sz="3200" b="1" cap="small" dirty="0">
                <a:solidFill>
                  <a:schemeClr val="bg1"/>
                </a:solidFill>
                <a:latin typeface="Calibri" panose="020F0502020204030204" pitchFamily="34" charset="0"/>
                <a:cs typeface="Calibri" panose="020F0502020204030204" pitchFamily="34" charset="0"/>
              </a:rPr>
              <a:t>NDOT GHG Inventory Summary</a:t>
            </a:r>
            <a:endParaRPr lang="en-US" sz="3200" b="1" dirty="0">
              <a:solidFill>
                <a:schemeClr val="bg1"/>
              </a:solidFill>
              <a:latin typeface="Calibri" panose="020F0502020204030204" pitchFamily="34" charset="0"/>
              <a:cs typeface="Calibri" panose="020F0502020204030204" pitchFamily="34" charset="0"/>
            </a:endParaRPr>
          </a:p>
        </p:txBody>
      </p:sp>
      <p:graphicFrame>
        <p:nvGraphicFramePr>
          <p:cNvPr id="41" name="Chart 40">
            <a:extLst>
              <a:ext uri="{FF2B5EF4-FFF2-40B4-BE49-F238E27FC236}">
                <a16:creationId xmlns:a16="http://schemas.microsoft.com/office/drawing/2014/main" id="{A743DE82-A44E-D52D-6F56-54E306FE14E8}"/>
              </a:ext>
            </a:extLst>
          </p:cNvPr>
          <p:cNvGraphicFramePr>
            <a:graphicFrameLocks/>
          </p:cNvGraphicFramePr>
          <p:nvPr>
            <p:extLst>
              <p:ext uri="{D42A27DB-BD31-4B8C-83A1-F6EECF244321}">
                <p14:modId xmlns:p14="http://schemas.microsoft.com/office/powerpoint/2010/main" val="1601107027"/>
              </p:ext>
            </p:extLst>
          </p:nvPr>
        </p:nvGraphicFramePr>
        <p:xfrm>
          <a:off x="838200" y="1279758"/>
          <a:ext cx="10337800" cy="5213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973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1F0F-4DAF-49DB-8132-EBE2A2BA5FC8}"/>
              </a:ext>
            </a:extLst>
          </p:cNvPr>
          <p:cNvSpPr>
            <a:spLocks noGrp="1"/>
          </p:cNvSpPr>
          <p:nvPr>
            <p:ph type="title"/>
          </p:nvPr>
        </p:nvSpPr>
        <p:spPr>
          <a:xfrm>
            <a:off x="1506110" y="-219127"/>
            <a:ext cx="10871860" cy="1325563"/>
          </a:xfrm>
        </p:spPr>
        <p:txBody>
          <a:bodyPr>
            <a:normAutofit/>
          </a:bodyPr>
          <a:lstStyle/>
          <a:p>
            <a:pPr algn="ctr"/>
            <a:r>
              <a:rPr lang="en-US" sz="3200" b="1" dirty="0">
                <a:solidFill>
                  <a:schemeClr val="bg1"/>
                </a:solidFill>
                <a:latin typeface="Century Gothic" panose="020B0502020202020204" pitchFamily="34" charset="0"/>
              </a:rPr>
              <a:t>NDOT Administration GHG Emission by Source</a:t>
            </a:r>
            <a:endParaRPr lang="en-US" sz="3200" b="1" dirty="0">
              <a:solidFill>
                <a:schemeClr val="bg1"/>
              </a:solidFill>
              <a:latin typeface="Calibri" panose="020F0502020204030204" pitchFamily="34" charset="0"/>
              <a:cs typeface="Calibri" panose="020F0502020204030204" pitchFamily="34" charset="0"/>
            </a:endParaRPr>
          </a:p>
        </p:txBody>
      </p:sp>
      <p:graphicFrame>
        <p:nvGraphicFramePr>
          <p:cNvPr id="9" name="Chart 8">
            <a:extLst>
              <a:ext uri="{FF2B5EF4-FFF2-40B4-BE49-F238E27FC236}">
                <a16:creationId xmlns:a16="http://schemas.microsoft.com/office/drawing/2014/main" id="{2A2AF94B-348C-4D1F-A721-3E9AFBB19210}"/>
              </a:ext>
            </a:extLst>
          </p:cNvPr>
          <p:cNvGraphicFramePr>
            <a:graphicFrameLocks/>
          </p:cNvGraphicFramePr>
          <p:nvPr>
            <p:extLst>
              <p:ext uri="{D42A27DB-BD31-4B8C-83A1-F6EECF244321}">
                <p14:modId xmlns:p14="http://schemas.microsoft.com/office/powerpoint/2010/main" val="2940607952"/>
              </p:ext>
            </p:extLst>
          </p:nvPr>
        </p:nvGraphicFramePr>
        <p:xfrm>
          <a:off x="1" y="1106436"/>
          <a:ext cx="12191999" cy="5687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2A2AF94B-348C-4D1F-A721-3E9AFBB19210}"/>
              </a:ext>
            </a:extLst>
          </p:cNvPr>
          <p:cNvGraphicFramePr>
            <a:graphicFrameLocks/>
          </p:cNvGraphicFramePr>
          <p:nvPr>
            <p:extLst>
              <p:ext uri="{D42A27DB-BD31-4B8C-83A1-F6EECF244321}">
                <p14:modId xmlns:p14="http://schemas.microsoft.com/office/powerpoint/2010/main" val="1212784043"/>
              </p:ext>
            </p:extLst>
          </p:nvPr>
        </p:nvGraphicFramePr>
        <p:xfrm>
          <a:off x="521110" y="1106436"/>
          <a:ext cx="7472515" cy="55663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C72BFD1F-C386-46D2-A056-A6DA4E1DD3EE}"/>
              </a:ext>
            </a:extLst>
          </p:cNvPr>
          <p:cNvGraphicFramePr>
            <a:graphicFrameLocks/>
          </p:cNvGraphicFramePr>
          <p:nvPr>
            <p:extLst>
              <p:ext uri="{D42A27DB-BD31-4B8C-83A1-F6EECF244321}">
                <p14:modId xmlns:p14="http://schemas.microsoft.com/office/powerpoint/2010/main" val="394921943"/>
              </p:ext>
            </p:extLst>
          </p:nvPr>
        </p:nvGraphicFramePr>
        <p:xfrm>
          <a:off x="8941603" y="3716594"/>
          <a:ext cx="2906267" cy="31414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524CBC96-ACCE-4C62-85C8-5795988A218E}"/>
              </a:ext>
            </a:extLst>
          </p:cNvPr>
          <p:cNvGraphicFramePr>
            <a:graphicFrameLocks/>
          </p:cNvGraphicFramePr>
          <p:nvPr>
            <p:extLst>
              <p:ext uri="{D42A27DB-BD31-4B8C-83A1-F6EECF244321}">
                <p14:modId xmlns:p14="http://schemas.microsoft.com/office/powerpoint/2010/main" val="1849983822"/>
              </p:ext>
            </p:extLst>
          </p:nvPr>
        </p:nvGraphicFramePr>
        <p:xfrm>
          <a:off x="8858865" y="845574"/>
          <a:ext cx="2989005" cy="299973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55391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7ED7937-A8F8-7FA0-1519-E0F6D84BB753}"/>
              </a:ext>
            </a:extLst>
          </p:cNvPr>
          <p:cNvGraphicFramePr>
            <a:graphicFrameLocks noGrp="1"/>
          </p:cNvGraphicFramePr>
          <p:nvPr>
            <p:ph idx="1"/>
            <p:extLst>
              <p:ext uri="{D42A27DB-BD31-4B8C-83A1-F6EECF244321}">
                <p14:modId xmlns:p14="http://schemas.microsoft.com/office/powerpoint/2010/main" val="1223095468"/>
              </p:ext>
            </p:extLst>
          </p:nvPr>
        </p:nvGraphicFramePr>
        <p:xfrm>
          <a:off x="618836" y="1312590"/>
          <a:ext cx="10954327" cy="4232819"/>
        </p:xfrm>
        <a:graphic>
          <a:graphicData uri="http://schemas.openxmlformats.org/drawingml/2006/table">
            <a:tbl>
              <a:tblPr firstRow="1" bandRow="1">
                <a:tableStyleId>{5C22544A-7EE6-4342-B048-85BDC9FD1C3A}</a:tableStyleId>
              </a:tblPr>
              <a:tblGrid>
                <a:gridCol w="3039018">
                  <a:extLst>
                    <a:ext uri="{9D8B030D-6E8A-4147-A177-3AD203B41FA5}">
                      <a16:colId xmlns:a16="http://schemas.microsoft.com/office/drawing/2014/main" val="1460146839"/>
                    </a:ext>
                  </a:extLst>
                </a:gridCol>
                <a:gridCol w="5447488">
                  <a:extLst>
                    <a:ext uri="{9D8B030D-6E8A-4147-A177-3AD203B41FA5}">
                      <a16:colId xmlns:a16="http://schemas.microsoft.com/office/drawing/2014/main" val="3674308034"/>
                    </a:ext>
                  </a:extLst>
                </a:gridCol>
                <a:gridCol w="2467821">
                  <a:extLst>
                    <a:ext uri="{9D8B030D-6E8A-4147-A177-3AD203B41FA5}">
                      <a16:colId xmlns:a16="http://schemas.microsoft.com/office/drawing/2014/main" val="1336638301"/>
                    </a:ext>
                  </a:extLst>
                </a:gridCol>
              </a:tblGrid>
              <a:tr h="819059">
                <a:tc>
                  <a:txBody>
                    <a:bodyPr/>
                    <a:lstStyle/>
                    <a:p>
                      <a:r>
                        <a:rPr lang="en-US" dirty="0"/>
                        <a:t>Measure</a:t>
                      </a:r>
                    </a:p>
                  </a:txBody>
                  <a:tcPr/>
                </a:tc>
                <a:tc>
                  <a:txBody>
                    <a:bodyPr/>
                    <a:lstStyle/>
                    <a:p>
                      <a:r>
                        <a:rPr lang="en-US" dirty="0"/>
                        <a:t>Implementation</a:t>
                      </a:r>
                    </a:p>
                  </a:txBody>
                  <a:tcPr/>
                </a:tc>
                <a:tc>
                  <a:txBody>
                    <a:bodyPr/>
                    <a:lstStyle/>
                    <a:p>
                      <a:r>
                        <a:rPr lang="en-US" dirty="0"/>
                        <a:t>Estimated GHG savings,</a:t>
                      </a:r>
                    </a:p>
                    <a:p>
                      <a:r>
                        <a:rPr lang="en-US" dirty="0"/>
                        <a:t> Mt CO2e per year</a:t>
                      </a:r>
                    </a:p>
                  </a:txBody>
                  <a:tcPr/>
                </a:tc>
                <a:extLst>
                  <a:ext uri="{0D108BD9-81ED-4DB2-BD59-A6C34878D82A}">
                    <a16:rowId xmlns:a16="http://schemas.microsoft.com/office/drawing/2014/main" val="558052791"/>
                  </a:ext>
                </a:extLst>
              </a:tr>
              <a:tr h="932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O-2: </a:t>
                      </a:r>
                      <a:r>
                        <a:rPr lang="en-US" sz="2000" kern="1200" dirty="0">
                          <a:solidFill>
                            <a:schemeClr val="dk1"/>
                          </a:solidFill>
                          <a:effectLst/>
                          <a:latin typeface="+mn-lt"/>
                          <a:ea typeface="+mn-ea"/>
                          <a:cs typeface="+mn-cs"/>
                        </a:rPr>
                        <a:t>Energy-efficient or alternative fuel light-duty vehicles (AFV).</a:t>
                      </a:r>
                      <a:endParaRPr lang="en-US" sz="20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light duty Biodiesel capable vehicles</a:t>
                      </a:r>
                    </a:p>
                    <a:p>
                      <a:pPr marL="285750" indent="-285750">
                        <a:buFont typeface="Arial" panose="020B0604020202020204" pitchFamily="34" charset="0"/>
                        <a:buChar char="•"/>
                      </a:pPr>
                      <a:r>
                        <a:rPr lang="en-US" sz="2000" dirty="0"/>
                        <a:t>light duty AF-capable vehicles </a:t>
                      </a:r>
                    </a:p>
                    <a:p>
                      <a:pPr marL="285750" indent="-285750">
                        <a:buFont typeface="Arial" panose="020B0604020202020204" pitchFamily="34" charset="0"/>
                        <a:buChar char="•"/>
                      </a:pPr>
                      <a:r>
                        <a:rPr lang="en-US" sz="2000" dirty="0"/>
                        <a:t>electric vehicles</a:t>
                      </a:r>
                    </a:p>
                  </a:txBody>
                  <a:tcPr/>
                </a:tc>
                <a:tc>
                  <a:txBody>
                    <a:bodyPr/>
                    <a:lstStyle/>
                    <a:p>
                      <a:r>
                        <a:rPr lang="en-US" sz="2000" dirty="0"/>
                        <a:t>249 (avg.)</a:t>
                      </a:r>
                    </a:p>
                    <a:p>
                      <a:endParaRPr lang="en-US" sz="2000" dirty="0"/>
                    </a:p>
                    <a:p>
                      <a:endParaRPr lang="en-US" sz="2000" dirty="0"/>
                    </a:p>
                  </a:txBody>
                  <a:tcPr/>
                </a:tc>
                <a:extLst>
                  <a:ext uri="{0D108BD9-81ED-4DB2-BD59-A6C34878D82A}">
                    <a16:rowId xmlns:a16="http://schemas.microsoft.com/office/drawing/2014/main" val="496300557"/>
                  </a:ext>
                </a:extLst>
              </a:tr>
              <a:tr h="663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O-5: </a:t>
                      </a:r>
                      <a:r>
                        <a:rPr lang="en-US" sz="2000" kern="1200" dirty="0">
                          <a:solidFill>
                            <a:schemeClr val="dk1"/>
                          </a:solidFill>
                          <a:effectLst/>
                          <a:latin typeface="+mn-lt"/>
                          <a:ea typeface="+mn-ea"/>
                          <a:cs typeface="+mn-cs"/>
                        </a:rPr>
                        <a:t>Install more energy-efficient roadway lighting.</a:t>
                      </a:r>
                      <a:endParaRPr lang="en-US" sz="2000" dirty="0"/>
                    </a:p>
                  </a:txBody>
                  <a:tcPr/>
                </a:tc>
                <a:tc>
                  <a:txBody>
                    <a:bodyPr/>
                    <a:lstStyle/>
                    <a:p>
                      <a:r>
                        <a:rPr lang="en-US" sz="2000" dirty="0"/>
                        <a:t>Replaced 640 high mast HPS fixtures with LED lighting along a portion of I-15.</a:t>
                      </a:r>
                    </a:p>
                  </a:txBody>
                  <a:tcPr/>
                </a:tc>
                <a:tc>
                  <a:txBody>
                    <a:bodyPr/>
                    <a:lstStyle/>
                    <a:p>
                      <a:r>
                        <a:rPr lang="en-US" sz="2000" dirty="0"/>
                        <a:t>205*</a:t>
                      </a:r>
                    </a:p>
                  </a:txBody>
                  <a:tcPr/>
                </a:tc>
                <a:extLst>
                  <a:ext uri="{0D108BD9-81ED-4DB2-BD59-A6C34878D82A}">
                    <a16:rowId xmlns:a16="http://schemas.microsoft.com/office/drawing/2014/main" val="2992835745"/>
                  </a:ext>
                </a:extLst>
              </a:tr>
              <a:tr h="649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DC-4: </a:t>
                      </a:r>
                      <a:r>
                        <a:rPr lang="en-US" sz="2000" kern="1200" dirty="0">
                          <a:solidFill>
                            <a:schemeClr val="dk1"/>
                          </a:solidFill>
                          <a:effectLst/>
                          <a:latin typeface="+mn-lt"/>
                          <a:ea typeface="+mn-ea"/>
                          <a:cs typeface="+mn-cs"/>
                        </a:rPr>
                        <a:t>Alternative energy capture </a:t>
                      </a:r>
                      <a:endParaRPr lang="en-US" sz="2000" dirty="0"/>
                    </a:p>
                  </a:txBody>
                  <a:tcPr/>
                </a:tc>
                <a:tc>
                  <a:txBody>
                    <a:bodyPr/>
                    <a:lstStyle/>
                    <a:p>
                      <a:r>
                        <a:rPr lang="en-US" sz="2000" dirty="0"/>
                        <a:t>Installed 241.5 kW of solar capacity at NSRS and ITS sites.</a:t>
                      </a:r>
                    </a:p>
                  </a:txBody>
                  <a:tcPr/>
                </a:tc>
                <a:tc>
                  <a:txBody>
                    <a:bodyPr/>
                    <a:lstStyle/>
                    <a:p>
                      <a:r>
                        <a:rPr lang="en-US" sz="2000" dirty="0"/>
                        <a:t>246*</a:t>
                      </a:r>
                    </a:p>
                  </a:txBody>
                  <a:tcPr/>
                </a:tc>
                <a:extLst>
                  <a:ext uri="{0D108BD9-81ED-4DB2-BD59-A6C34878D82A}">
                    <a16:rowId xmlns:a16="http://schemas.microsoft.com/office/drawing/2014/main" val="1601006139"/>
                  </a:ext>
                </a:extLst>
              </a:tr>
              <a:tr h="989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DC-11: </a:t>
                      </a:r>
                      <a:r>
                        <a:rPr lang="en-US" sz="2000" kern="1200" dirty="0">
                          <a:solidFill>
                            <a:schemeClr val="dk1"/>
                          </a:solidFill>
                          <a:effectLst/>
                          <a:latin typeface="+mn-lt"/>
                          <a:ea typeface="+mn-ea"/>
                          <a:cs typeface="+mn-cs"/>
                        </a:rPr>
                        <a:t>Install more energy-efficient roadway lighting</a:t>
                      </a:r>
                      <a:endParaRPr lang="en-US" sz="2000" dirty="0"/>
                    </a:p>
                  </a:txBody>
                  <a:tcPr/>
                </a:tc>
                <a:tc>
                  <a:txBody>
                    <a:bodyPr/>
                    <a:lstStyle/>
                    <a:p>
                      <a:r>
                        <a:rPr lang="en-US" sz="2000" dirty="0"/>
                        <a:t>Updated LED lighting specifications for new installations and replacements for maintenance contracts (2021 – 2025).</a:t>
                      </a:r>
                    </a:p>
                  </a:txBody>
                  <a:tcPr/>
                </a:tc>
                <a:tc>
                  <a:txBody>
                    <a:bodyPr/>
                    <a:lstStyle/>
                    <a:p>
                      <a:r>
                        <a:rPr lang="en-US" sz="2000" dirty="0"/>
                        <a:t>373*</a:t>
                      </a:r>
                    </a:p>
                  </a:txBody>
                  <a:tcPr/>
                </a:tc>
                <a:extLst>
                  <a:ext uri="{0D108BD9-81ED-4DB2-BD59-A6C34878D82A}">
                    <a16:rowId xmlns:a16="http://schemas.microsoft.com/office/drawing/2014/main" val="411843563"/>
                  </a:ext>
                </a:extLst>
              </a:tr>
            </a:tbl>
          </a:graphicData>
        </a:graphic>
      </p:graphicFrame>
      <p:sp>
        <p:nvSpPr>
          <p:cNvPr id="5" name="TextBox 4">
            <a:extLst>
              <a:ext uri="{FF2B5EF4-FFF2-40B4-BE49-F238E27FC236}">
                <a16:creationId xmlns:a16="http://schemas.microsoft.com/office/drawing/2014/main" id="{B0840E01-1C31-2482-C69F-861417CA055D}"/>
              </a:ext>
            </a:extLst>
          </p:cNvPr>
          <p:cNvSpPr txBox="1"/>
          <p:nvPr/>
        </p:nvSpPr>
        <p:spPr>
          <a:xfrm>
            <a:off x="3059179" y="214876"/>
            <a:ext cx="6094206" cy="584775"/>
          </a:xfrm>
          <a:prstGeom prst="rect">
            <a:avLst/>
          </a:prstGeom>
          <a:noFill/>
        </p:spPr>
        <p:txBody>
          <a:bodyPr wrap="square">
            <a:spAutoFit/>
          </a:bodyPr>
          <a:lstStyle/>
          <a:p>
            <a:pPr algn="ctr"/>
            <a:r>
              <a:rPr lang="en-US" sz="3200" b="1" dirty="0">
                <a:solidFill>
                  <a:schemeClr val="bg1"/>
                </a:solidFill>
                <a:latin typeface="Century Gothic" panose="020B0502020202020204" pitchFamily="34" charset="0"/>
              </a:rPr>
              <a:t> C</a:t>
            </a:r>
            <a:r>
              <a:rPr lang="en-US" sz="3200" b="1" cap="small" dirty="0">
                <a:solidFill>
                  <a:schemeClr val="bg1"/>
                </a:solidFill>
                <a:latin typeface="Calibri" panose="020F0502020204030204" pitchFamily="34" charset="0"/>
                <a:cs typeface="Calibri" panose="020F0502020204030204" pitchFamily="34" charset="0"/>
              </a:rPr>
              <a:t>urrent Practices</a:t>
            </a:r>
            <a:endParaRPr lang="en-US" sz="3200" dirty="0"/>
          </a:p>
        </p:txBody>
      </p:sp>
      <p:sp>
        <p:nvSpPr>
          <p:cNvPr id="3" name="TextBox 2">
            <a:extLst>
              <a:ext uri="{FF2B5EF4-FFF2-40B4-BE49-F238E27FC236}">
                <a16:creationId xmlns:a16="http://schemas.microsoft.com/office/drawing/2014/main" id="{665EB833-B164-0D83-385F-2E347EF47F43}"/>
              </a:ext>
            </a:extLst>
          </p:cNvPr>
          <p:cNvSpPr txBox="1">
            <a:spLocks noGrp="1" noRot="1" noMove="1" noResize="1" noEditPoints="1" noAdjustHandles="1" noChangeArrowheads="1" noChangeShapeType="1"/>
          </p:cNvSpPr>
          <p:nvPr/>
        </p:nvSpPr>
        <p:spPr>
          <a:xfrm>
            <a:off x="738907" y="5741542"/>
            <a:ext cx="10954328" cy="369332"/>
          </a:xfrm>
          <a:prstGeom prst="rect">
            <a:avLst/>
          </a:prstGeom>
          <a:noFill/>
        </p:spPr>
        <p:txBody>
          <a:bodyPr wrap="square" rtlCol="0">
            <a:spAutoFit/>
          </a:bodyPr>
          <a:lstStyle/>
          <a:p>
            <a:r>
              <a:rPr lang="en-US" dirty="0"/>
              <a:t>*Estimate using </a:t>
            </a:r>
            <a:r>
              <a:rPr lang="en-US" dirty="0">
                <a:hlinkClick r:id="rId3"/>
              </a:rPr>
              <a:t>EPA GHG Equivalencies Calculator </a:t>
            </a:r>
            <a:r>
              <a:rPr lang="en-US" dirty="0"/>
              <a:t>(2024).   </a:t>
            </a:r>
          </a:p>
        </p:txBody>
      </p:sp>
    </p:spTree>
    <p:extLst>
      <p:ext uri="{BB962C8B-B14F-4D97-AF65-F5344CB8AC3E}">
        <p14:creationId xmlns:p14="http://schemas.microsoft.com/office/powerpoint/2010/main" val="641414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25B75EE-F7EA-62E4-CB85-DC88CF4B20E5}"/>
              </a:ext>
            </a:extLst>
          </p:cNvPr>
          <p:cNvGraphicFramePr>
            <a:graphicFrameLocks noGrp="1"/>
          </p:cNvGraphicFramePr>
          <p:nvPr>
            <p:ph idx="1"/>
            <p:extLst>
              <p:ext uri="{D42A27DB-BD31-4B8C-83A1-F6EECF244321}">
                <p14:modId xmlns:p14="http://schemas.microsoft.com/office/powerpoint/2010/main" val="3369287509"/>
              </p:ext>
            </p:extLst>
          </p:nvPr>
        </p:nvGraphicFramePr>
        <p:xfrm>
          <a:off x="549951" y="1325685"/>
          <a:ext cx="10971489" cy="5364213"/>
        </p:xfrm>
        <a:graphic>
          <a:graphicData uri="http://schemas.openxmlformats.org/drawingml/2006/table">
            <a:tbl>
              <a:tblPr firstRow="1" bandRow="1">
                <a:tableStyleId>{5C22544A-7EE6-4342-B048-85BDC9FD1C3A}</a:tableStyleId>
              </a:tblPr>
              <a:tblGrid>
                <a:gridCol w="1517147">
                  <a:extLst>
                    <a:ext uri="{9D8B030D-6E8A-4147-A177-3AD203B41FA5}">
                      <a16:colId xmlns:a16="http://schemas.microsoft.com/office/drawing/2014/main" val="2165838752"/>
                    </a:ext>
                  </a:extLst>
                </a:gridCol>
                <a:gridCol w="5745942">
                  <a:extLst>
                    <a:ext uri="{9D8B030D-6E8A-4147-A177-3AD203B41FA5}">
                      <a16:colId xmlns:a16="http://schemas.microsoft.com/office/drawing/2014/main" val="1684289234"/>
                    </a:ext>
                  </a:extLst>
                </a:gridCol>
                <a:gridCol w="3708400">
                  <a:extLst>
                    <a:ext uri="{9D8B030D-6E8A-4147-A177-3AD203B41FA5}">
                      <a16:colId xmlns:a16="http://schemas.microsoft.com/office/drawing/2014/main" val="2410220156"/>
                    </a:ext>
                  </a:extLst>
                </a:gridCol>
              </a:tblGrid>
              <a:tr h="144436">
                <a:tc>
                  <a:txBody>
                    <a:bodyPr/>
                    <a:lstStyle/>
                    <a:p>
                      <a:r>
                        <a:rPr lang="en-US" dirty="0"/>
                        <a:t>Measure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Implementation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Status</a:t>
                      </a:r>
                    </a:p>
                  </a:txBody>
                  <a:tcPr/>
                </a:tc>
                <a:extLst>
                  <a:ext uri="{0D108BD9-81ED-4DB2-BD59-A6C34878D82A}">
                    <a16:rowId xmlns:a16="http://schemas.microsoft.com/office/drawing/2014/main" val="303238413"/>
                  </a:ext>
                </a:extLst>
              </a:tr>
              <a:tr h="727197">
                <a:tc>
                  <a:txBody>
                    <a:bodyPr/>
                    <a:lstStyle/>
                    <a:p>
                      <a:r>
                        <a:rPr lang="en-US" sz="1800" b="1" baseline="0" dirty="0"/>
                        <a:t>Operations:</a:t>
                      </a:r>
                    </a:p>
                    <a:p>
                      <a:r>
                        <a:rPr lang="en-US" sz="1800" baseline="0" dirty="0"/>
                        <a:t>(O-2)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Changes light fixtures to LED, replace windows, replace heating/AC equipment as -needed.</a:t>
                      </a:r>
                    </a:p>
                  </a:txBody>
                  <a:tcPr/>
                </a:tc>
                <a:tc>
                  <a:txBody>
                    <a:bodyPr/>
                    <a:lstStyle/>
                    <a:p>
                      <a:r>
                        <a:rPr lang="en-US" dirty="0"/>
                        <a:t>On-going maintenance activity. </a:t>
                      </a:r>
                    </a:p>
                  </a:txBody>
                  <a:tcPr anchor="ctr"/>
                </a:tc>
                <a:extLst>
                  <a:ext uri="{0D108BD9-81ED-4DB2-BD59-A6C34878D82A}">
                    <a16:rowId xmlns:a16="http://schemas.microsoft.com/office/drawing/2014/main" val="955960826"/>
                  </a:ext>
                </a:extLst>
              </a:tr>
              <a:tr h="238124">
                <a:tc rowSpan="2">
                  <a:txBody>
                    <a:bodyPr/>
                    <a:lstStyle/>
                    <a:p>
                      <a:r>
                        <a:rPr lang="en-US" sz="1800" b="1" baseline="0" dirty="0"/>
                        <a:t>Design &amp; Construction: </a:t>
                      </a:r>
                      <a:r>
                        <a:rPr lang="en-US" sz="1800" baseline="0" dirty="0"/>
                        <a:t>(DC-10, </a:t>
                      </a:r>
                    </a:p>
                    <a:p>
                      <a:r>
                        <a:rPr lang="en-US" sz="1800" baseline="0" dirty="0"/>
                        <a:t>DC-2)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Continues reusing and recycling construction materials (RAP, PCCP). </a:t>
                      </a:r>
                    </a:p>
                  </a:txBody>
                  <a:tcPr/>
                </a:tc>
                <a:tc rowSpan="2">
                  <a:txBody>
                    <a:bodyPr/>
                    <a:lstStyle/>
                    <a:p>
                      <a:r>
                        <a:rPr lang="en-US" dirty="0"/>
                        <a:t>On-going per project basis.</a:t>
                      </a:r>
                    </a:p>
                  </a:txBody>
                  <a:tcPr anchor="ctr"/>
                </a:tc>
                <a:extLst>
                  <a:ext uri="{0D108BD9-81ED-4DB2-BD59-A6C34878D82A}">
                    <a16:rowId xmlns:a16="http://schemas.microsoft.com/office/drawing/2014/main" val="2593988325"/>
                  </a:ext>
                </a:extLst>
              </a:tr>
              <a:tr h="1120558">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Replacement of ordinary </a:t>
                      </a:r>
                      <a:r>
                        <a:rPr lang="en-US" sz="1800" kern="1200" dirty="0" err="1">
                          <a:solidFill>
                            <a:schemeClr val="dk1"/>
                          </a:solidFill>
                          <a:effectLst/>
                          <a:latin typeface="+mn-lt"/>
                          <a:ea typeface="+mn-ea"/>
                          <a:cs typeface="+mn-cs"/>
                        </a:rPr>
                        <a:t>portland</a:t>
                      </a:r>
                      <a:r>
                        <a:rPr lang="en-US" sz="1800" kern="1200" dirty="0">
                          <a:solidFill>
                            <a:schemeClr val="dk1"/>
                          </a:solidFill>
                          <a:effectLst/>
                          <a:latin typeface="+mn-lt"/>
                          <a:ea typeface="+mn-ea"/>
                          <a:cs typeface="+mn-cs"/>
                        </a:rPr>
                        <a:t> cement (OPC) with </a:t>
                      </a:r>
                      <a:r>
                        <a:rPr lang="en-US" sz="1800" kern="1200" dirty="0" err="1">
                          <a:solidFill>
                            <a:schemeClr val="dk1"/>
                          </a:solidFill>
                          <a:effectLst/>
                          <a:latin typeface="+mn-lt"/>
                          <a:ea typeface="+mn-ea"/>
                          <a:cs typeface="+mn-cs"/>
                        </a:rPr>
                        <a:t>portland</a:t>
                      </a:r>
                      <a:r>
                        <a:rPr lang="en-US" sz="1800" kern="1200" dirty="0">
                          <a:solidFill>
                            <a:schemeClr val="dk1"/>
                          </a:solidFill>
                          <a:effectLst/>
                          <a:latin typeface="+mn-lt"/>
                          <a:ea typeface="+mn-ea"/>
                          <a:cs typeface="+mn-cs"/>
                        </a:rPr>
                        <a:t> limestone cement (PLC).</a:t>
                      </a:r>
                      <a:endParaRPr lang="en-US" dirty="0"/>
                    </a:p>
                  </a:txBody>
                  <a:tcPr/>
                </a:tc>
                <a:tc vMerge="1">
                  <a:txBody>
                    <a:bodyPr/>
                    <a:lstStyle/>
                    <a:p>
                      <a:endParaRPr lang="en-US"/>
                    </a:p>
                  </a:txBody>
                  <a:tcPr/>
                </a:tc>
                <a:extLst>
                  <a:ext uri="{0D108BD9-81ED-4DB2-BD59-A6C34878D82A}">
                    <a16:rowId xmlns:a16="http://schemas.microsoft.com/office/drawing/2014/main" val="3393862498"/>
                  </a:ext>
                </a:extLst>
              </a:tr>
              <a:tr h="690613">
                <a:tc rowSpan="4">
                  <a:txBody>
                    <a:bodyPr/>
                    <a:lstStyle/>
                    <a:p>
                      <a:r>
                        <a:rPr lang="en-US" sz="1800" b="1" baseline="0" dirty="0"/>
                        <a:t>Traffic Operations:</a:t>
                      </a:r>
                    </a:p>
                    <a:p>
                      <a:r>
                        <a:rPr lang="en-US" sz="1800" baseline="0" dirty="0"/>
                        <a:t>(DC-5, DC-6,  DC-7, DC-9)</a:t>
                      </a:r>
                    </a:p>
                  </a:txBody>
                  <a:tcPr anchor="ctr"/>
                </a:tc>
                <a:tc>
                  <a:txBody>
                    <a:bodyPr/>
                    <a:lstStyle/>
                    <a:p>
                      <a:pPr marL="0" indent="0">
                        <a:buFont typeface="Arial" panose="020B0604020202020204" pitchFamily="34" charset="0"/>
                        <a:buNone/>
                      </a:pPr>
                      <a:r>
                        <a:rPr lang="en-US" sz="1800" dirty="0">
                          <a:solidFill>
                            <a:srgbClr val="0E101A"/>
                          </a:solidFill>
                          <a:effectLst/>
                          <a:ea typeface="Calibri" panose="020F0502020204030204" pitchFamily="34" charset="0"/>
                        </a:rPr>
                        <a:t>Traffic management and control with Integrated corridor management.</a:t>
                      </a:r>
                      <a:endParaRPr lang="en-US" dirty="0"/>
                    </a:p>
                  </a:txBody>
                  <a:tcPr/>
                </a:tc>
                <a:tc>
                  <a:txBody>
                    <a:bodyPr/>
                    <a:lstStyle/>
                    <a:p>
                      <a:r>
                        <a:rPr lang="en-US" sz="1800" dirty="0">
                          <a:solidFill>
                            <a:srgbClr val="0E101A"/>
                          </a:solidFill>
                          <a:effectLst/>
                          <a:ea typeface="Calibri" panose="020F0502020204030204" pitchFamily="34" charset="0"/>
                        </a:rPr>
                        <a:t>Project concept recommendations complete, being placed on the STIP. </a:t>
                      </a:r>
                      <a:endParaRPr lang="en-US" dirty="0"/>
                    </a:p>
                  </a:txBody>
                  <a:tcPr anchor="ctr"/>
                </a:tc>
                <a:extLst>
                  <a:ext uri="{0D108BD9-81ED-4DB2-BD59-A6C34878D82A}">
                    <a16:rowId xmlns:a16="http://schemas.microsoft.com/office/drawing/2014/main" val="2958251348"/>
                  </a:ext>
                </a:extLst>
              </a:tr>
              <a:tr h="574473">
                <a:tc vMerge="1">
                  <a:txBody>
                    <a:bodyPr/>
                    <a:lstStyle/>
                    <a:p>
                      <a:r>
                        <a:rPr lang="en-US" dirty="0"/>
                        <a:t>DC-6</a:t>
                      </a:r>
                    </a:p>
                  </a:txBody>
                  <a:tcPr/>
                </a:tc>
                <a:tc>
                  <a:txBody>
                    <a:bodyPr/>
                    <a:lstStyle/>
                    <a:p>
                      <a:pPr marL="0" indent="0">
                        <a:lnSpc>
                          <a:spcPct val="100000"/>
                        </a:lnSpc>
                        <a:buFont typeface="Arial" panose="020B0604020202020204" pitchFamily="34" charset="0"/>
                        <a:buNone/>
                      </a:pPr>
                      <a:r>
                        <a:rPr lang="en-US" sz="1800" dirty="0">
                          <a:solidFill>
                            <a:srgbClr val="0E101A"/>
                          </a:solidFill>
                          <a:effectLst/>
                          <a:ea typeface="Calibri" panose="020F0502020204030204" pitchFamily="34" charset="0"/>
                        </a:rPr>
                        <a:t>Improves traffic flow and reduce congestion and idling by design the shortest idle times and detours.</a:t>
                      </a:r>
                      <a:endParaRPr lang="en-US" sz="1800" dirty="0">
                        <a:effectLst/>
                        <a:ea typeface="Calibri" panose="020F0502020204030204" pitchFamily="34" charset="0"/>
                      </a:endParaRPr>
                    </a:p>
                  </a:txBody>
                  <a:tcPr/>
                </a:tc>
                <a:tc rowSpan="2">
                  <a:txBody>
                    <a:bodyPr/>
                    <a:lstStyle/>
                    <a:p>
                      <a:pPr>
                        <a:lnSpc>
                          <a:spcPct val="100000"/>
                        </a:lnSpc>
                      </a:pPr>
                      <a:r>
                        <a:rPr lang="en-US" sz="1800" dirty="0">
                          <a:solidFill>
                            <a:srgbClr val="0E101A"/>
                          </a:solidFill>
                          <a:effectLst/>
                          <a:ea typeface="Calibri" panose="020F0502020204030204" pitchFamily="34" charset="0"/>
                        </a:rPr>
                        <a:t>On-going effort - projects with traffic control &amp; traffic management plans.  </a:t>
                      </a:r>
                      <a:endParaRPr lang="en-US" dirty="0"/>
                    </a:p>
                  </a:txBody>
                  <a:tcPr anchor="ctr"/>
                </a:tc>
                <a:extLst>
                  <a:ext uri="{0D108BD9-81ED-4DB2-BD59-A6C34878D82A}">
                    <a16:rowId xmlns:a16="http://schemas.microsoft.com/office/drawing/2014/main" val="3276572476"/>
                  </a:ext>
                </a:extLst>
              </a:tr>
              <a:tr h="574473">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0E101A"/>
                          </a:solidFill>
                          <a:effectLst/>
                          <a:ea typeface="Calibri" panose="020F0502020204030204" pitchFamily="34" charset="0"/>
                        </a:rPr>
                        <a:t>Reduce traffic delays and vehicle miles traveled through construction work zones. </a:t>
                      </a:r>
                      <a:endParaRPr lang="en-US" sz="1800" dirty="0">
                        <a:effectLst/>
                        <a:ea typeface="Calibri" panose="020F0502020204030204" pitchFamily="34" charset="0"/>
                      </a:endParaRPr>
                    </a:p>
                  </a:txBody>
                  <a:tcPr/>
                </a:tc>
                <a:tc vMerge="1">
                  <a:txBody>
                    <a:bodyPr/>
                    <a:lstStyle/>
                    <a:p>
                      <a:pPr>
                        <a:lnSpc>
                          <a:spcPct val="100000"/>
                        </a:lnSpc>
                      </a:pPr>
                      <a:endParaRPr lang="en-US" dirty="0"/>
                    </a:p>
                  </a:txBody>
                  <a:tcPr/>
                </a:tc>
                <a:extLst>
                  <a:ext uri="{0D108BD9-81ED-4DB2-BD59-A6C34878D82A}">
                    <a16:rowId xmlns:a16="http://schemas.microsoft.com/office/drawing/2014/main" val="3092298497"/>
                  </a:ext>
                </a:extLst>
              </a:tr>
              <a:tr h="539845">
                <a:tc vMerge="1">
                  <a:txBody>
                    <a:bodyPr/>
                    <a:lstStyle/>
                    <a:p>
                      <a:r>
                        <a:rPr lang="en-US" dirty="0"/>
                        <a:t>DC-7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E101A"/>
                          </a:solidFill>
                          <a:effectLst/>
                          <a:ea typeface="Calibri" panose="020F0502020204030204" pitchFamily="34" charset="0"/>
                        </a:rPr>
                        <a:t>Provides real-time travel information to reduce congestion.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E101A"/>
                          </a:solidFill>
                          <a:effectLst/>
                          <a:ea typeface="Calibri" panose="020F0502020204030204" pitchFamily="34" charset="0"/>
                        </a:rPr>
                        <a:t>Updated the 511 System in 2022</a:t>
                      </a:r>
                      <a:endParaRPr lang="en-US" sz="1800" dirty="0">
                        <a:effectLst/>
                        <a:ea typeface="Calibri" panose="020F0502020204030204" pitchFamily="34" charset="0"/>
                      </a:endParaRPr>
                    </a:p>
                  </a:txBody>
                  <a:tcPr anchor="ctr"/>
                </a:tc>
                <a:extLst>
                  <a:ext uri="{0D108BD9-81ED-4DB2-BD59-A6C34878D82A}">
                    <a16:rowId xmlns:a16="http://schemas.microsoft.com/office/drawing/2014/main" val="2235359788"/>
                  </a:ext>
                </a:extLst>
              </a:tr>
            </a:tbl>
          </a:graphicData>
        </a:graphic>
      </p:graphicFrame>
      <p:sp>
        <p:nvSpPr>
          <p:cNvPr id="5" name="TextBox 4">
            <a:extLst>
              <a:ext uri="{FF2B5EF4-FFF2-40B4-BE49-F238E27FC236}">
                <a16:creationId xmlns:a16="http://schemas.microsoft.com/office/drawing/2014/main" id="{BC4A73A6-9137-882A-EC43-3D45B7A6DC8A}"/>
              </a:ext>
            </a:extLst>
          </p:cNvPr>
          <p:cNvSpPr txBox="1"/>
          <p:nvPr/>
        </p:nvSpPr>
        <p:spPr>
          <a:xfrm>
            <a:off x="3059179" y="214876"/>
            <a:ext cx="6094206" cy="584775"/>
          </a:xfrm>
          <a:prstGeom prst="rect">
            <a:avLst/>
          </a:prstGeom>
          <a:noFill/>
        </p:spPr>
        <p:txBody>
          <a:bodyPr wrap="square">
            <a:spAutoFit/>
          </a:bodyPr>
          <a:lstStyle/>
          <a:p>
            <a:pPr algn="ctr"/>
            <a:r>
              <a:rPr lang="en-US" sz="3200" b="1" dirty="0">
                <a:solidFill>
                  <a:schemeClr val="bg1"/>
                </a:solidFill>
                <a:latin typeface="Century Gothic" panose="020B0502020202020204" pitchFamily="34" charset="0"/>
              </a:rPr>
              <a:t> C</a:t>
            </a:r>
            <a:r>
              <a:rPr lang="en-US" sz="3200" b="1" cap="small" dirty="0">
                <a:solidFill>
                  <a:schemeClr val="bg1"/>
                </a:solidFill>
                <a:latin typeface="Calibri" panose="020F0502020204030204" pitchFamily="34" charset="0"/>
                <a:cs typeface="Calibri" panose="020F0502020204030204" pitchFamily="34" charset="0"/>
              </a:rPr>
              <a:t>urrent Practices</a:t>
            </a:r>
            <a:endParaRPr lang="en-US" sz="3200" dirty="0"/>
          </a:p>
        </p:txBody>
      </p:sp>
    </p:spTree>
    <p:extLst>
      <p:ext uri="{BB962C8B-B14F-4D97-AF65-F5344CB8AC3E}">
        <p14:creationId xmlns:p14="http://schemas.microsoft.com/office/powerpoint/2010/main" val="254406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2DA7A-29D4-46DE-9A65-95493C7FEE3B}"/>
              </a:ext>
            </a:extLst>
          </p:cNvPr>
          <p:cNvSpPr>
            <a:spLocks noGrp="1"/>
          </p:cNvSpPr>
          <p:nvPr>
            <p:ph idx="1"/>
          </p:nvPr>
        </p:nvSpPr>
        <p:spPr>
          <a:xfrm>
            <a:off x="731520" y="1359243"/>
            <a:ext cx="10622280" cy="4977011"/>
          </a:xfrm>
        </p:spPr>
        <p:txBody>
          <a:bodyPr>
            <a:normAutofit/>
          </a:bodyPr>
          <a:lstStyle/>
          <a:p>
            <a:r>
              <a:rPr lang="en-US" dirty="0"/>
              <a:t>Annual GHG emissions from NDOT operations has decreased compared to 2019 (17%     in 2023).</a:t>
            </a:r>
          </a:p>
          <a:p>
            <a:pPr lvl="1">
              <a:spcBef>
                <a:spcPts val="600"/>
              </a:spcBef>
            </a:pPr>
            <a:r>
              <a:rPr lang="en-US" dirty="0"/>
              <a:t>Mobile emission is the largest source (&gt;50%) and has decreased since 2019 (17.7%      in 2023).</a:t>
            </a:r>
          </a:p>
          <a:p>
            <a:pPr>
              <a:spcBef>
                <a:spcPts val="1200"/>
              </a:spcBef>
            </a:pPr>
            <a:r>
              <a:rPr lang="en-US" dirty="0"/>
              <a:t>Team effort involving multiple NDOT Divisions and all 3 Districts</a:t>
            </a:r>
          </a:p>
          <a:p>
            <a:pPr lvl="1">
              <a:spcBef>
                <a:spcPts val="600"/>
              </a:spcBef>
            </a:pPr>
            <a:r>
              <a:rPr lang="en-US" dirty="0"/>
              <a:t>Dedicated staff to track and coordinate GHG reduction measures. </a:t>
            </a:r>
          </a:p>
          <a:p>
            <a:pPr lvl="1">
              <a:spcBef>
                <a:spcPts val="600"/>
              </a:spcBef>
            </a:pPr>
            <a:r>
              <a:rPr lang="en-US" dirty="0"/>
              <a:t>Air-Quality/GHG specialist position filled in April 2024.</a:t>
            </a:r>
          </a:p>
          <a:p>
            <a:pPr>
              <a:spcBef>
                <a:spcPts val="1200"/>
              </a:spcBef>
            </a:pPr>
            <a:r>
              <a:rPr lang="en-US" dirty="0"/>
              <a:t>Development of user-friendly centralized inventory database:</a:t>
            </a:r>
          </a:p>
          <a:p>
            <a:pPr lvl="1">
              <a:spcBef>
                <a:spcPts val="600"/>
              </a:spcBef>
            </a:pPr>
            <a:r>
              <a:rPr lang="en-US" dirty="0"/>
              <a:t>Waste management and Recycling database</a:t>
            </a:r>
          </a:p>
          <a:p>
            <a:pPr lvl="1">
              <a:spcBef>
                <a:spcPts val="600"/>
              </a:spcBef>
            </a:pPr>
            <a:r>
              <a:rPr lang="en-US" dirty="0"/>
              <a:t>Continue refining inventory for AC and refrigeration</a:t>
            </a:r>
          </a:p>
          <a:p>
            <a:pPr lvl="1">
              <a:spcBef>
                <a:spcPts val="600"/>
              </a:spcBef>
            </a:pPr>
            <a:r>
              <a:rPr lang="en-US" dirty="0"/>
              <a:t>Improve documentation for procurements and replacement</a:t>
            </a:r>
          </a:p>
        </p:txBody>
      </p:sp>
      <p:sp>
        <p:nvSpPr>
          <p:cNvPr id="4" name="Title 1">
            <a:extLst>
              <a:ext uri="{FF2B5EF4-FFF2-40B4-BE49-F238E27FC236}">
                <a16:creationId xmlns:a16="http://schemas.microsoft.com/office/drawing/2014/main" id="{1DF2C9F2-4CA1-4734-A604-6A1EBDBA8856}"/>
              </a:ext>
            </a:extLst>
          </p:cNvPr>
          <p:cNvSpPr>
            <a:spLocks noGrp="1"/>
          </p:cNvSpPr>
          <p:nvPr>
            <p:ph type="title"/>
          </p:nvPr>
        </p:nvSpPr>
        <p:spPr>
          <a:xfrm>
            <a:off x="839096" y="-155517"/>
            <a:ext cx="10870964" cy="1325563"/>
          </a:xfrm>
        </p:spPr>
        <p:txBody>
          <a:bodyPr>
            <a:normAutofit/>
          </a:bodyPr>
          <a:lstStyle/>
          <a:p>
            <a:pPr algn="ctr"/>
            <a:r>
              <a:rPr lang="en-US" sz="3200" b="1" cap="small" dirty="0">
                <a:solidFill>
                  <a:schemeClr val="bg1"/>
                </a:solidFill>
                <a:latin typeface="Calibri" panose="020F0502020204030204" pitchFamily="34" charset="0"/>
                <a:cs typeface="Calibri" panose="020F0502020204030204" pitchFamily="34" charset="0"/>
              </a:rPr>
              <a:t>Lessons Learned…</a:t>
            </a:r>
            <a:endParaRPr lang="en-US" sz="3200" b="1" dirty="0">
              <a:solidFill>
                <a:schemeClr val="bg1"/>
              </a:solidFill>
              <a:latin typeface="Calibri" panose="020F0502020204030204" pitchFamily="34" charset="0"/>
              <a:cs typeface="Calibri" panose="020F0502020204030204" pitchFamily="34" charset="0"/>
            </a:endParaRPr>
          </a:p>
        </p:txBody>
      </p:sp>
      <p:sp>
        <p:nvSpPr>
          <p:cNvPr id="2" name="Arrow: Down 1">
            <a:extLst>
              <a:ext uri="{FF2B5EF4-FFF2-40B4-BE49-F238E27FC236}">
                <a16:creationId xmlns:a16="http://schemas.microsoft.com/office/drawing/2014/main" id="{E0D2163A-E7F5-7BFA-6E8F-57886D527DE0}"/>
              </a:ext>
            </a:extLst>
          </p:cNvPr>
          <p:cNvSpPr/>
          <p:nvPr/>
        </p:nvSpPr>
        <p:spPr>
          <a:xfrm>
            <a:off x="4566610" y="1803607"/>
            <a:ext cx="245535" cy="2535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Down 4">
            <a:extLst>
              <a:ext uri="{FF2B5EF4-FFF2-40B4-BE49-F238E27FC236}">
                <a16:creationId xmlns:a16="http://schemas.microsoft.com/office/drawing/2014/main" id="{EEB67381-7EBB-3A9F-00C1-980FD649EEF9}"/>
              </a:ext>
            </a:extLst>
          </p:cNvPr>
          <p:cNvSpPr/>
          <p:nvPr/>
        </p:nvSpPr>
        <p:spPr>
          <a:xfrm>
            <a:off x="2428385" y="2565607"/>
            <a:ext cx="245535" cy="2535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669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06BC-2F86-4260-9F70-8EC3E44F0892}"/>
              </a:ext>
            </a:extLst>
          </p:cNvPr>
          <p:cNvSpPr>
            <a:spLocks noGrp="1"/>
          </p:cNvSpPr>
          <p:nvPr>
            <p:ph type="ctrTitle"/>
          </p:nvPr>
        </p:nvSpPr>
        <p:spPr>
          <a:xfrm>
            <a:off x="1524000" y="2776151"/>
            <a:ext cx="9144000" cy="3418703"/>
          </a:xfrm>
        </p:spPr>
        <p:txBody>
          <a:bodyPr>
            <a:normAutofit/>
          </a:bodyPr>
          <a:lstStyle/>
          <a:p>
            <a:r>
              <a:rPr lang="en-US" sz="4000" b="1" dirty="0">
                <a:solidFill>
                  <a:schemeClr val="bg1"/>
                </a:solidFill>
              </a:rPr>
              <a:t>A Team effort! </a:t>
            </a:r>
            <a:br>
              <a:rPr lang="en-US" sz="4000" b="1" dirty="0">
                <a:solidFill>
                  <a:schemeClr val="bg1"/>
                </a:solidFill>
              </a:rPr>
            </a:br>
            <a:r>
              <a:rPr lang="en-US" sz="4000" b="1" dirty="0">
                <a:solidFill>
                  <a:schemeClr val="bg1"/>
                </a:solidFill>
              </a:rPr>
              <a:t>Thank you!</a:t>
            </a:r>
            <a:br>
              <a:rPr lang="en-US" sz="4000" b="1" dirty="0">
                <a:solidFill>
                  <a:schemeClr val="bg1"/>
                </a:solidFill>
              </a:rPr>
            </a:br>
            <a:br>
              <a:rPr lang="en-US" sz="4000" b="1" dirty="0">
                <a:solidFill>
                  <a:schemeClr val="bg1"/>
                </a:solidFill>
              </a:rPr>
            </a:br>
            <a:r>
              <a:rPr lang="en-US" sz="2400" b="1" dirty="0">
                <a:solidFill>
                  <a:schemeClr val="bg1"/>
                </a:solidFill>
              </a:rPr>
              <a:t>My-Linh Nguyen, PE.</a:t>
            </a:r>
            <a:br>
              <a:rPr lang="en-US" sz="2400" b="1" dirty="0">
                <a:solidFill>
                  <a:schemeClr val="bg1"/>
                </a:solidFill>
              </a:rPr>
            </a:br>
            <a:r>
              <a:rPr lang="en-US" sz="2400" b="1" dirty="0">
                <a:solidFill>
                  <a:schemeClr val="bg1"/>
                </a:solidFill>
              </a:rPr>
              <a:t>Chief Environmental Engineer</a:t>
            </a:r>
            <a:br>
              <a:rPr lang="en-US" sz="2400" b="1" dirty="0">
                <a:solidFill>
                  <a:schemeClr val="bg1"/>
                </a:solidFill>
              </a:rPr>
            </a:br>
            <a:r>
              <a:rPr lang="en-US" sz="2400" b="1" dirty="0">
                <a:solidFill>
                  <a:schemeClr val="bg1"/>
                </a:solidFill>
              </a:rPr>
              <a:t>mnguyen@dot.nv.gov| 775-888-7686</a:t>
            </a:r>
          </a:p>
        </p:txBody>
      </p:sp>
    </p:spTree>
    <p:extLst>
      <p:ext uri="{BB962C8B-B14F-4D97-AF65-F5344CB8AC3E}">
        <p14:creationId xmlns:p14="http://schemas.microsoft.com/office/powerpoint/2010/main" val="428458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36AA58-D8C9-45F4-A889-4CA3CDF4435C}"/>
              </a:ext>
            </a:extLst>
          </p:cNvPr>
          <p:cNvSpPr/>
          <p:nvPr/>
        </p:nvSpPr>
        <p:spPr>
          <a:xfrm>
            <a:off x="557567" y="1189154"/>
            <a:ext cx="8409988" cy="5242461"/>
          </a:xfrm>
          <a:prstGeom prst="rect">
            <a:avLst/>
          </a:prstGeom>
        </p:spPr>
        <p:txBody>
          <a:bodyPr wrap="square">
            <a:spAutoFit/>
          </a:bodyPr>
          <a:lstStyle/>
          <a:p>
            <a:r>
              <a:rPr lang="en-US" sz="2200" dirty="0">
                <a:ea typeface="Calibri" panose="020F0502020204030204" pitchFamily="34" charset="0"/>
              </a:rPr>
              <a:t>Beginning in 2019, and each year thereafter:</a:t>
            </a:r>
          </a:p>
          <a:p>
            <a:pPr marL="342900" indent="-342900">
              <a:buFont typeface="Arial" panose="020B0604020202020204" pitchFamily="34" charset="0"/>
              <a:buChar char="•"/>
            </a:pPr>
            <a:r>
              <a:rPr lang="en-US" sz="2200" dirty="0">
                <a:ea typeface="Calibri" panose="020F0502020204030204" pitchFamily="34" charset="0"/>
              </a:rPr>
              <a:t>Issue a report of statewide inventory of GHG emissions &amp; a projection of GHG emissions in the State for the 20 years immediately following the date </a:t>
            </a:r>
            <a:r>
              <a:rPr lang="en-US" sz="2400" dirty="0">
                <a:ea typeface="Calibri" panose="020F0502020204030204" pitchFamily="34" charset="0"/>
              </a:rPr>
              <a:t>of</a:t>
            </a:r>
            <a:r>
              <a:rPr lang="en-US" sz="2200" dirty="0">
                <a:ea typeface="Calibri" panose="020F0502020204030204" pitchFamily="34" charset="0"/>
              </a:rPr>
              <a:t> the report</a:t>
            </a:r>
          </a:p>
          <a:p>
            <a:pPr marL="285750" indent="-285750">
              <a:spcBef>
                <a:spcPts val="800"/>
              </a:spcBef>
              <a:buFont typeface="Arial" panose="020B0604020202020204" pitchFamily="34" charset="0"/>
              <a:buChar char="•"/>
            </a:pPr>
            <a:r>
              <a:rPr lang="en-US" sz="2200" dirty="0"/>
              <a:t>Includes sources and amounts of GHG emissions from:</a:t>
            </a:r>
          </a:p>
          <a:p>
            <a:pPr lvl="1">
              <a:spcBef>
                <a:spcPts val="800"/>
              </a:spcBef>
            </a:pPr>
            <a:r>
              <a:rPr lang="en-US" sz="2200" dirty="0"/>
              <a:t> (1) Electricity production</a:t>
            </a:r>
          </a:p>
          <a:p>
            <a:pPr lvl="1">
              <a:spcBef>
                <a:spcPts val="800"/>
              </a:spcBef>
            </a:pPr>
            <a:r>
              <a:rPr lang="en-US" sz="2200" dirty="0"/>
              <a:t> (2) Transportation</a:t>
            </a:r>
          </a:p>
          <a:p>
            <a:pPr marL="285750" indent="-285750">
              <a:spcBef>
                <a:spcPts val="800"/>
              </a:spcBef>
              <a:buFont typeface="Arial" panose="020B0604020202020204" pitchFamily="34" charset="0"/>
              <a:buChar char="•"/>
            </a:pPr>
            <a:r>
              <a:rPr lang="en-US" sz="2200" dirty="0"/>
              <a:t>Statement of policies aimed at reducing net emissions (compared to 2005 baseline):  </a:t>
            </a:r>
          </a:p>
          <a:p>
            <a:pPr marL="742950" lvl="1" indent="-285750">
              <a:spcBef>
                <a:spcPts val="800"/>
              </a:spcBef>
              <a:buFont typeface="Arial" panose="020B0604020202020204" pitchFamily="34" charset="0"/>
              <a:buChar char="•"/>
            </a:pPr>
            <a:r>
              <a:rPr lang="en-US" sz="2200" dirty="0"/>
              <a:t>    28% by  2025</a:t>
            </a:r>
          </a:p>
          <a:p>
            <a:pPr marL="742950" lvl="1" indent="-285750">
              <a:spcBef>
                <a:spcPts val="800"/>
              </a:spcBef>
              <a:buFont typeface="Arial" panose="020B0604020202020204" pitchFamily="34" charset="0"/>
              <a:buChar char="•"/>
            </a:pPr>
            <a:r>
              <a:rPr lang="en-US" sz="2200" dirty="0"/>
              <a:t>    45%  by 2030 </a:t>
            </a:r>
          </a:p>
          <a:p>
            <a:pPr marL="285750" indent="-285750">
              <a:spcBef>
                <a:spcPts val="800"/>
              </a:spcBef>
              <a:buFont typeface="Arial" panose="020B0604020202020204" pitchFamily="34" charset="0"/>
              <a:buChar char="•"/>
            </a:pPr>
            <a:r>
              <a:rPr lang="en-US" sz="2200" dirty="0"/>
              <a:t>A qualitative assessment of whether policies support long-term reductions of GHG emissions to zero or near-zero by the year 2050.</a:t>
            </a:r>
          </a:p>
        </p:txBody>
      </p:sp>
      <p:pic>
        <p:nvPicPr>
          <p:cNvPr id="7" name="Picture 6">
            <a:extLst>
              <a:ext uri="{FF2B5EF4-FFF2-40B4-BE49-F238E27FC236}">
                <a16:creationId xmlns:a16="http://schemas.microsoft.com/office/drawing/2014/main" id="{FDC94318-C714-7E02-F755-F25B7AC99A8D}"/>
              </a:ext>
            </a:extLst>
          </p:cNvPr>
          <p:cNvPicPr>
            <a:picLocks noChangeAspect="1"/>
          </p:cNvPicPr>
          <p:nvPr/>
        </p:nvPicPr>
        <p:blipFill>
          <a:blip r:embed="rId3"/>
          <a:stretch>
            <a:fillRect/>
          </a:stretch>
        </p:blipFill>
        <p:spPr>
          <a:xfrm>
            <a:off x="8783781" y="1016874"/>
            <a:ext cx="3408217" cy="4488000"/>
          </a:xfrm>
          <a:prstGeom prst="rect">
            <a:avLst/>
          </a:prstGeom>
        </p:spPr>
      </p:pic>
      <p:sp>
        <p:nvSpPr>
          <p:cNvPr id="8" name="TextBox 7">
            <a:extLst>
              <a:ext uri="{FF2B5EF4-FFF2-40B4-BE49-F238E27FC236}">
                <a16:creationId xmlns:a16="http://schemas.microsoft.com/office/drawing/2014/main" id="{2EF91BE3-E5D5-F586-2A39-22D573026003}"/>
              </a:ext>
            </a:extLst>
          </p:cNvPr>
          <p:cNvSpPr txBox="1"/>
          <p:nvPr/>
        </p:nvSpPr>
        <p:spPr>
          <a:xfrm>
            <a:off x="2703785" y="240408"/>
            <a:ext cx="8860222" cy="584775"/>
          </a:xfrm>
          <a:prstGeom prst="rect">
            <a:avLst/>
          </a:prstGeom>
          <a:noFill/>
        </p:spPr>
        <p:txBody>
          <a:bodyPr wrap="square" rtlCol="0">
            <a:spAutoFit/>
          </a:bodyPr>
          <a:lstStyle/>
          <a:p>
            <a:r>
              <a:rPr lang="en-US" sz="3200" b="1" dirty="0">
                <a:solidFill>
                  <a:srgbClr val="FFFFFF"/>
                </a:solidFill>
                <a:ea typeface="Calibri" panose="020F0502020204030204" pitchFamily="34" charset="0"/>
              </a:rPr>
              <a:t>Nevada Revised Statutes (NRS) 445B.380</a:t>
            </a:r>
            <a:endParaRPr lang="en-US" sz="3200" dirty="0">
              <a:solidFill>
                <a:srgbClr val="FFFFFF"/>
              </a:solidFill>
            </a:endParaRPr>
          </a:p>
        </p:txBody>
      </p:sp>
      <p:sp>
        <p:nvSpPr>
          <p:cNvPr id="10" name="TextBox 9">
            <a:extLst>
              <a:ext uri="{FF2B5EF4-FFF2-40B4-BE49-F238E27FC236}">
                <a16:creationId xmlns:a16="http://schemas.microsoft.com/office/drawing/2014/main" id="{9B4D526F-64D8-B73C-87C0-506E48F34D48}"/>
              </a:ext>
            </a:extLst>
          </p:cNvPr>
          <p:cNvSpPr txBox="1"/>
          <p:nvPr/>
        </p:nvSpPr>
        <p:spPr>
          <a:xfrm>
            <a:off x="9051636" y="5415255"/>
            <a:ext cx="3056282" cy="523220"/>
          </a:xfrm>
          <a:prstGeom prst="rect">
            <a:avLst/>
          </a:prstGeom>
          <a:noFill/>
        </p:spPr>
        <p:txBody>
          <a:bodyPr wrap="square">
            <a:spAutoFit/>
          </a:bodyPr>
          <a:lstStyle/>
          <a:p>
            <a:r>
              <a:rPr lang="en-US" sz="1400" dirty="0"/>
              <a:t>https://ndep.nv.gov/air/air-pollutants/greenhouse-gas-emissions</a:t>
            </a:r>
          </a:p>
        </p:txBody>
      </p:sp>
      <p:sp>
        <p:nvSpPr>
          <p:cNvPr id="4" name="Arrow: Down 3">
            <a:extLst>
              <a:ext uri="{FF2B5EF4-FFF2-40B4-BE49-F238E27FC236}">
                <a16:creationId xmlns:a16="http://schemas.microsoft.com/office/drawing/2014/main" id="{C7E21BA1-7168-2779-F9CC-0FDB2E0D4F51}"/>
              </a:ext>
            </a:extLst>
          </p:cNvPr>
          <p:cNvSpPr/>
          <p:nvPr/>
        </p:nvSpPr>
        <p:spPr>
          <a:xfrm>
            <a:off x="1329265" y="4851608"/>
            <a:ext cx="245535" cy="2535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Down 4">
            <a:extLst>
              <a:ext uri="{FF2B5EF4-FFF2-40B4-BE49-F238E27FC236}">
                <a16:creationId xmlns:a16="http://schemas.microsoft.com/office/drawing/2014/main" id="{0FA30324-C213-6AED-E40B-77CFE6EB5F34}"/>
              </a:ext>
            </a:extLst>
          </p:cNvPr>
          <p:cNvSpPr/>
          <p:nvPr/>
        </p:nvSpPr>
        <p:spPr>
          <a:xfrm>
            <a:off x="1329265" y="5326411"/>
            <a:ext cx="245535" cy="2535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7488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702C9-A3B9-4CAE-9223-5A834EB70B2B}"/>
              </a:ext>
            </a:extLst>
          </p:cNvPr>
          <p:cNvSpPr>
            <a:spLocks noGrp="1"/>
          </p:cNvSpPr>
          <p:nvPr>
            <p:ph idx="1"/>
          </p:nvPr>
        </p:nvSpPr>
        <p:spPr>
          <a:xfrm>
            <a:off x="407489" y="1296062"/>
            <a:ext cx="7717220" cy="4958361"/>
          </a:xfrm>
        </p:spPr>
        <p:txBody>
          <a:bodyPr>
            <a:normAutofit lnSpcReduction="10000"/>
          </a:bodyPr>
          <a:lstStyle/>
          <a:p>
            <a:pPr marL="0" indent="0">
              <a:buNone/>
            </a:pPr>
            <a:r>
              <a:rPr lang="en-US" sz="2600" b="1" dirty="0"/>
              <a:t>EO 2019-22</a:t>
            </a:r>
            <a:r>
              <a:rPr lang="en-US" sz="2600" dirty="0"/>
              <a:t>: State agencies to identify &amp; evaluate policies and regulatory strategies to achieve long-term goals of GHG emission reductions</a:t>
            </a:r>
          </a:p>
          <a:p>
            <a:pPr marL="628650" indent="-342900">
              <a:spcBef>
                <a:spcPts val="1200"/>
              </a:spcBef>
              <a:buFont typeface="Wingdings" panose="05000000000000000000" pitchFamily="2" charset="2"/>
              <a:buChar char="§"/>
            </a:pPr>
            <a:r>
              <a:rPr lang="en-US" sz="2400" b="1" dirty="0">
                <a:ea typeface="Calibri" panose="020F0502020204030204" pitchFamily="34" charset="0"/>
              </a:rPr>
              <a:t>State Climate Strategy</a:t>
            </a:r>
            <a:r>
              <a:rPr lang="en-US" sz="2400" b="1" baseline="30000" dirty="0">
                <a:ea typeface="Calibri" panose="020F0502020204030204" pitchFamily="34" charset="0"/>
              </a:rPr>
              <a:t> </a:t>
            </a:r>
            <a:r>
              <a:rPr lang="en-US" sz="2400" b="1" dirty="0">
                <a:ea typeface="Calibri" panose="020F0502020204030204" pitchFamily="34" charset="0"/>
              </a:rPr>
              <a:t>(2020)</a:t>
            </a:r>
            <a:r>
              <a:rPr lang="en-US" sz="2400" dirty="0">
                <a:ea typeface="Calibri" panose="020F0502020204030204" pitchFamily="34" charset="0"/>
              </a:rPr>
              <a:t>: focused on carbon pollution from electricity and transportation sectors, buildings, state operations, and relevant sectors.</a:t>
            </a:r>
          </a:p>
          <a:p>
            <a:pPr marL="285750" indent="0">
              <a:buNone/>
            </a:pPr>
            <a:endParaRPr lang="en-US" sz="2400" dirty="0">
              <a:ea typeface="Calibri" panose="020F0502020204030204" pitchFamily="34" charset="0"/>
            </a:endParaRPr>
          </a:p>
          <a:p>
            <a:r>
              <a:rPr lang="en-US" sz="2600" b="1" dirty="0"/>
              <a:t>EO 2023-07</a:t>
            </a:r>
            <a:r>
              <a:rPr lang="en-US" sz="2600" dirty="0"/>
              <a:t>:  Review and revision of the Nevada Climate Strategy involving a broad-based stakeholder effort.</a:t>
            </a:r>
          </a:p>
          <a:p>
            <a:pPr marL="576263" lvl="1" indent="-342900">
              <a:spcBef>
                <a:spcPts val="1200"/>
              </a:spcBef>
              <a:buFont typeface="Wingdings" panose="05000000000000000000" pitchFamily="2" charset="2"/>
              <a:buChar char="§"/>
            </a:pPr>
            <a:r>
              <a:rPr lang="en-US" b="1" dirty="0"/>
              <a:t>Priority Climate Action Plan (2024)</a:t>
            </a:r>
            <a:r>
              <a:rPr lang="en-US" dirty="0"/>
              <a:t>:</a:t>
            </a:r>
            <a:r>
              <a:rPr lang="en-US" b="1" dirty="0"/>
              <a:t> </a:t>
            </a:r>
            <a:r>
              <a:rPr lang="en-US" dirty="0"/>
              <a:t>six focus areas – Transportation, Buildings, Energy Systems, Industry, Waste Reduction, Restore Landscapes and Sequester Carbon.</a:t>
            </a:r>
          </a:p>
          <a:p>
            <a:endParaRPr lang="en-US" dirty="0"/>
          </a:p>
        </p:txBody>
      </p:sp>
      <p:sp>
        <p:nvSpPr>
          <p:cNvPr id="4" name="Title 1">
            <a:extLst>
              <a:ext uri="{FF2B5EF4-FFF2-40B4-BE49-F238E27FC236}">
                <a16:creationId xmlns:a16="http://schemas.microsoft.com/office/drawing/2014/main" id="{38599C22-0D21-4252-BA8C-039DAA169837}"/>
              </a:ext>
            </a:extLst>
          </p:cNvPr>
          <p:cNvSpPr>
            <a:spLocks noGrp="1"/>
          </p:cNvSpPr>
          <p:nvPr>
            <p:ph type="title"/>
          </p:nvPr>
        </p:nvSpPr>
        <p:spPr>
          <a:xfrm>
            <a:off x="838200" y="-155517"/>
            <a:ext cx="10871860" cy="1325563"/>
          </a:xfrm>
        </p:spPr>
        <p:txBody>
          <a:bodyPr>
            <a:normAutofit/>
          </a:bodyPr>
          <a:lstStyle/>
          <a:p>
            <a:pPr algn="ctr"/>
            <a:r>
              <a:rPr lang="en-US" sz="3200" b="1" cap="small" dirty="0">
                <a:solidFill>
                  <a:schemeClr val="bg1"/>
                </a:solidFill>
                <a:latin typeface="Calibri" panose="020F0502020204030204" pitchFamily="34" charset="0"/>
                <a:cs typeface="Calibri" panose="020F0502020204030204" pitchFamily="34" charset="0"/>
              </a:rPr>
              <a:t>Executive Orders</a:t>
            </a:r>
            <a:endParaRPr lang="en-US" sz="3200" b="1" dirty="0">
              <a:solidFill>
                <a:schemeClr val="bg1"/>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2DB78A2D-81A6-5DB1-D830-3A228D4CD3E4}"/>
              </a:ext>
            </a:extLst>
          </p:cNvPr>
          <p:cNvPicPr>
            <a:picLocks noChangeAspect="1"/>
          </p:cNvPicPr>
          <p:nvPr/>
        </p:nvPicPr>
        <p:blipFill>
          <a:blip r:embed="rId3"/>
          <a:stretch>
            <a:fillRect/>
          </a:stretch>
        </p:blipFill>
        <p:spPr>
          <a:xfrm>
            <a:off x="8124709" y="1024759"/>
            <a:ext cx="4063914" cy="3917730"/>
          </a:xfrm>
          <a:prstGeom prst="rect">
            <a:avLst/>
          </a:prstGeom>
        </p:spPr>
      </p:pic>
      <p:pic>
        <p:nvPicPr>
          <p:cNvPr id="13" name="Picture 12">
            <a:extLst>
              <a:ext uri="{FF2B5EF4-FFF2-40B4-BE49-F238E27FC236}">
                <a16:creationId xmlns:a16="http://schemas.microsoft.com/office/drawing/2014/main" id="{A2E7AAB8-3A1F-2087-D74A-121355215C47}"/>
              </a:ext>
            </a:extLst>
          </p:cNvPr>
          <p:cNvPicPr>
            <a:picLocks noChangeAspect="1"/>
          </p:cNvPicPr>
          <p:nvPr/>
        </p:nvPicPr>
        <p:blipFill>
          <a:blip r:embed="rId4"/>
          <a:stretch>
            <a:fillRect/>
          </a:stretch>
        </p:blipFill>
        <p:spPr>
          <a:xfrm>
            <a:off x="8140870" y="3712235"/>
            <a:ext cx="4051130" cy="2904303"/>
          </a:xfrm>
          <a:prstGeom prst="rect">
            <a:avLst/>
          </a:prstGeom>
        </p:spPr>
      </p:pic>
    </p:spTree>
    <p:extLst>
      <p:ext uri="{BB962C8B-B14F-4D97-AF65-F5344CB8AC3E}">
        <p14:creationId xmlns:p14="http://schemas.microsoft.com/office/powerpoint/2010/main" val="284768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4598-940A-C863-5F3F-55EDC1A53699}"/>
              </a:ext>
            </a:extLst>
          </p:cNvPr>
          <p:cNvSpPr>
            <a:spLocks noGrp="1"/>
          </p:cNvSpPr>
          <p:nvPr>
            <p:ph type="title"/>
          </p:nvPr>
        </p:nvSpPr>
        <p:spPr>
          <a:xfrm>
            <a:off x="838200" y="1982471"/>
            <a:ext cx="10515600" cy="595416"/>
          </a:xfrm>
        </p:spPr>
        <p:txBody>
          <a:bodyPr>
            <a:noAutofit/>
          </a:bodyPr>
          <a:lstStyle/>
          <a:p>
            <a:r>
              <a:rPr lang="en-US" sz="3200" dirty="0"/>
              <a:t>Provide leadership in reducing GHG emissions through a combination of strategies in operations, planning, design, construction, and maintenance of existing and future transportation systems.</a:t>
            </a:r>
          </a:p>
        </p:txBody>
      </p:sp>
      <p:sp>
        <p:nvSpPr>
          <p:cNvPr id="3" name="Content Placeholder 2">
            <a:extLst>
              <a:ext uri="{FF2B5EF4-FFF2-40B4-BE49-F238E27FC236}">
                <a16:creationId xmlns:a16="http://schemas.microsoft.com/office/drawing/2014/main" id="{991B3F0D-4CD9-5C18-96A2-DA5C6B7D71C9}"/>
              </a:ext>
            </a:extLst>
          </p:cNvPr>
          <p:cNvSpPr>
            <a:spLocks noGrp="1"/>
          </p:cNvSpPr>
          <p:nvPr>
            <p:ph idx="1"/>
          </p:nvPr>
        </p:nvSpPr>
        <p:spPr>
          <a:xfrm>
            <a:off x="1117600" y="3537159"/>
            <a:ext cx="10141607" cy="2385355"/>
          </a:xfrm>
        </p:spPr>
        <p:txBody>
          <a:bodyPr/>
          <a:lstStyle/>
          <a:p>
            <a:r>
              <a:rPr lang="en-US" dirty="0"/>
              <a:t>Reduce GHG emissions from NDOT daily operations</a:t>
            </a:r>
          </a:p>
          <a:p>
            <a:r>
              <a:rPr lang="en-US" dirty="0"/>
              <a:t>Reduce GHG emissions NDOT administered transportation facilities</a:t>
            </a:r>
          </a:p>
          <a:p>
            <a:r>
              <a:rPr lang="en-US" dirty="0"/>
              <a:t>Reduce GHG emissions in NDOT funded programs</a:t>
            </a:r>
          </a:p>
        </p:txBody>
      </p:sp>
      <p:sp>
        <p:nvSpPr>
          <p:cNvPr id="4" name="TextBox 3">
            <a:extLst>
              <a:ext uri="{FF2B5EF4-FFF2-40B4-BE49-F238E27FC236}">
                <a16:creationId xmlns:a16="http://schemas.microsoft.com/office/drawing/2014/main" id="{BA69E04D-92BB-CFE8-A2D1-AFD3251C11DA}"/>
              </a:ext>
            </a:extLst>
          </p:cNvPr>
          <p:cNvSpPr txBox="1"/>
          <p:nvPr/>
        </p:nvSpPr>
        <p:spPr>
          <a:xfrm>
            <a:off x="2688021" y="276431"/>
            <a:ext cx="785911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sm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NDOT’s Actions</a:t>
            </a:r>
            <a:endPar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36201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D26DE-14CD-4B53-B593-C1818D44E242}"/>
              </a:ext>
            </a:extLst>
          </p:cNvPr>
          <p:cNvSpPr>
            <a:spLocks noGrp="1"/>
          </p:cNvSpPr>
          <p:nvPr>
            <p:ph idx="1"/>
          </p:nvPr>
        </p:nvSpPr>
        <p:spPr>
          <a:xfrm>
            <a:off x="838200" y="1601994"/>
            <a:ext cx="4455695" cy="4462335"/>
          </a:xfrm>
        </p:spPr>
        <p:txBody>
          <a:bodyPr>
            <a:normAutofit/>
          </a:bodyPr>
          <a:lstStyle/>
          <a:p>
            <a:r>
              <a:rPr lang="en-US" dirty="0"/>
              <a:t>NDOT Management</a:t>
            </a:r>
          </a:p>
          <a:p>
            <a:r>
              <a:rPr lang="en-US" dirty="0"/>
              <a:t>Planning</a:t>
            </a:r>
          </a:p>
          <a:p>
            <a:pPr lvl="1"/>
            <a:r>
              <a:rPr lang="en-US" dirty="0"/>
              <a:t>Multi-modal </a:t>
            </a:r>
          </a:p>
          <a:p>
            <a:pPr lvl="1"/>
            <a:r>
              <a:rPr lang="en-US" dirty="0"/>
              <a:t>Performance Analysis</a:t>
            </a:r>
          </a:p>
          <a:p>
            <a:pPr lvl="1"/>
            <a:r>
              <a:rPr lang="en-US" dirty="0"/>
              <a:t>Innovation</a:t>
            </a:r>
          </a:p>
          <a:p>
            <a:r>
              <a:rPr lang="en-US" dirty="0"/>
              <a:t>Project Delivery</a:t>
            </a:r>
          </a:p>
          <a:p>
            <a:pPr lvl="1"/>
            <a:r>
              <a:rPr lang="en-US" dirty="0"/>
              <a:t>Environmental</a:t>
            </a:r>
          </a:p>
          <a:p>
            <a:pPr lvl="1"/>
            <a:r>
              <a:rPr lang="en-US" dirty="0"/>
              <a:t>Project Management</a:t>
            </a:r>
          </a:p>
          <a:p>
            <a:pPr lvl="1"/>
            <a:r>
              <a:rPr lang="en-US" dirty="0"/>
              <a:t>Roadway Design</a:t>
            </a:r>
          </a:p>
          <a:p>
            <a:pPr lvl="1"/>
            <a:r>
              <a:rPr lang="en-US" dirty="0"/>
              <a:t>Construction</a:t>
            </a:r>
          </a:p>
          <a:p>
            <a:endParaRPr lang="en-US" dirty="0"/>
          </a:p>
        </p:txBody>
      </p:sp>
      <p:sp>
        <p:nvSpPr>
          <p:cNvPr id="4" name="Title 1">
            <a:extLst>
              <a:ext uri="{FF2B5EF4-FFF2-40B4-BE49-F238E27FC236}">
                <a16:creationId xmlns:a16="http://schemas.microsoft.com/office/drawing/2014/main" id="{48519C8B-6FDD-49C6-8E40-EDB534A168B4}"/>
              </a:ext>
            </a:extLst>
          </p:cNvPr>
          <p:cNvSpPr txBox="1">
            <a:spLocks/>
          </p:cNvSpPr>
          <p:nvPr/>
        </p:nvSpPr>
        <p:spPr>
          <a:xfrm>
            <a:off x="838200" y="-155517"/>
            <a:ext cx="108718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b="1" dirty="0">
              <a:solidFill>
                <a:schemeClr val="bg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DA4CF492-0182-49CD-8720-7E616B0F63F3}"/>
              </a:ext>
            </a:extLst>
          </p:cNvPr>
          <p:cNvSpPr txBox="1">
            <a:spLocks/>
          </p:cNvSpPr>
          <p:nvPr/>
        </p:nvSpPr>
        <p:spPr>
          <a:xfrm>
            <a:off x="6096000" y="1832999"/>
            <a:ext cx="5458328" cy="4000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Operations</a:t>
            </a:r>
          </a:p>
          <a:p>
            <a:pPr lvl="1"/>
            <a:r>
              <a:rPr lang="en-US" dirty="0"/>
              <a:t>Administrative Services</a:t>
            </a:r>
          </a:p>
          <a:p>
            <a:pPr lvl="1"/>
            <a:r>
              <a:rPr lang="en-US" dirty="0"/>
              <a:t>Equipment Management</a:t>
            </a:r>
          </a:p>
          <a:p>
            <a:pPr lvl="1"/>
            <a:r>
              <a:rPr lang="en-US" dirty="0"/>
              <a:t>Materials</a:t>
            </a:r>
          </a:p>
          <a:p>
            <a:pPr lvl="1"/>
            <a:r>
              <a:rPr lang="en-US" dirty="0"/>
              <a:t>Maintenance &amp; Asset Management </a:t>
            </a:r>
          </a:p>
          <a:p>
            <a:pPr lvl="1"/>
            <a:r>
              <a:rPr lang="en-US" dirty="0"/>
              <a:t>Traffic Operations</a:t>
            </a:r>
          </a:p>
          <a:p>
            <a:r>
              <a:rPr lang="en-US" dirty="0"/>
              <a:t>Districts 1,2,3</a:t>
            </a:r>
          </a:p>
          <a:p>
            <a:r>
              <a:rPr lang="en-US" dirty="0"/>
              <a:t>Communications</a:t>
            </a:r>
          </a:p>
          <a:p>
            <a:endParaRPr lang="en-US" dirty="0"/>
          </a:p>
        </p:txBody>
      </p:sp>
      <p:sp>
        <p:nvSpPr>
          <p:cNvPr id="8" name="TextBox 7">
            <a:extLst>
              <a:ext uri="{FF2B5EF4-FFF2-40B4-BE49-F238E27FC236}">
                <a16:creationId xmlns:a16="http://schemas.microsoft.com/office/drawing/2014/main" id="{75BA5DF2-1760-2396-E5C1-489701EFB5FA}"/>
              </a:ext>
            </a:extLst>
          </p:cNvPr>
          <p:cNvSpPr txBox="1"/>
          <p:nvPr/>
        </p:nvSpPr>
        <p:spPr>
          <a:xfrm>
            <a:off x="2302933" y="276431"/>
            <a:ext cx="961813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sm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Coordinating Committee and GHG Strategy Workgroup</a:t>
            </a:r>
            <a:endPar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7739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F77B7E-0C67-4AFD-B908-5288C3EDEDB8}"/>
              </a:ext>
            </a:extLst>
          </p:cNvPr>
          <p:cNvSpPr>
            <a:spLocks noGrp="1"/>
          </p:cNvSpPr>
          <p:nvPr>
            <p:ph type="title"/>
          </p:nvPr>
        </p:nvSpPr>
        <p:spPr>
          <a:xfrm>
            <a:off x="838200" y="-155517"/>
            <a:ext cx="10871860" cy="1325563"/>
          </a:xfrm>
        </p:spPr>
        <p:txBody>
          <a:bodyPr>
            <a:normAutofit/>
          </a:bodyPr>
          <a:lstStyle/>
          <a:p>
            <a:pPr algn="ctr"/>
            <a:r>
              <a:rPr lang="en-US" sz="3200" b="1" cap="small" dirty="0">
                <a:solidFill>
                  <a:schemeClr val="bg1"/>
                </a:solidFill>
                <a:latin typeface="Calibri" panose="020F0502020204030204" pitchFamily="34" charset="0"/>
                <a:cs typeface="Calibri" panose="020F0502020204030204" pitchFamily="34" charset="0"/>
              </a:rPr>
              <a:t>2021 NDOT GHG Reduction Strategic Plan</a:t>
            </a:r>
            <a:endParaRPr lang="en-US" sz="3200" b="1" dirty="0">
              <a:solidFill>
                <a:schemeClr val="bg1"/>
              </a:solidFill>
              <a:latin typeface="Calibri" panose="020F050202020403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id="{708793D8-FECA-4D65-8F52-6637922A803B}"/>
              </a:ext>
            </a:extLst>
          </p:cNvPr>
          <p:cNvSpPr txBox="1">
            <a:spLocks/>
          </p:cNvSpPr>
          <p:nvPr/>
        </p:nvSpPr>
        <p:spPr>
          <a:xfrm>
            <a:off x="459827" y="1505396"/>
            <a:ext cx="7871373" cy="1206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1200"/>
              </a:spcAft>
              <a:buFont typeface="Arial" panose="020B0604020202020204" pitchFamily="34" charset="0"/>
              <a:buNone/>
            </a:pPr>
            <a:endParaRPr lang="en-US" dirty="0"/>
          </a:p>
        </p:txBody>
      </p:sp>
      <p:sp>
        <p:nvSpPr>
          <p:cNvPr id="9" name="Content Placeholder 8">
            <a:extLst>
              <a:ext uri="{FF2B5EF4-FFF2-40B4-BE49-F238E27FC236}">
                <a16:creationId xmlns:a16="http://schemas.microsoft.com/office/drawing/2014/main" id="{B8F2125E-8FA9-B1B3-D0E4-FD4CCA1F8D4D}"/>
              </a:ext>
            </a:extLst>
          </p:cNvPr>
          <p:cNvSpPr>
            <a:spLocks noGrp="1"/>
          </p:cNvSpPr>
          <p:nvPr>
            <p:ph idx="1"/>
          </p:nvPr>
        </p:nvSpPr>
        <p:spPr>
          <a:xfrm>
            <a:off x="838200" y="2223151"/>
            <a:ext cx="7154917" cy="3129453"/>
          </a:xfrm>
        </p:spPr>
        <p:txBody>
          <a:bodyPr>
            <a:normAutofit/>
          </a:bodyPr>
          <a:lstStyle/>
          <a:p>
            <a:r>
              <a:rPr lang="en-US" dirty="0"/>
              <a:t>Annual GHG emission inventory from NDOT Operations</a:t>
            </a:r>
          </a:p>
          <a:p>
            <a:r>
              <a:rPr lang="en-US" dirty="0"/>
              <a:t>GHG reduction Strategies</a:t>
            </a:r>
          </a:p>
          <a:p>
            <a:pPr lvl="1"/>
            <a:r>
              <a:rPr lang="en-US" dirty="0"/>
              <a:t>Operations</a:t>
            </a:r>
          </a:p>
          <a:p>
            <a:pPr lvl="1"/>
            <a:r>
              <a:rPr lang="en-US" dirty="0"/>
              <a:t>Design-Construction</a:t>
            </a:r>
          </a:p>
          <a:p>
            <a:pPr lvl="1"/>
            <a:r>
              <a:rPr lang="en-US" dirty="0"/>
              <a:t>Planning</a:t>
            </a:r>
          </a:p>
          <a:p>
            <a:pPr marL="457200" lvl="1" indent="0">
              <a:buNone/>
            </a:pPr>
            <a:endParaRPr lang="en-US" dirty="0"/>
          </a:p>
        </p:txBody>
      </p:sp>
      <p:pic>
        <p:nvPicPr>
          <p:cNvPr id="5" name="Picture 4">
            <a:extLst>
              <a:ext uri="{FF2B5EF4-FFF2-40B4-BE49-F238E27FC236}">
                <a16:creationId xmlns:a16="http://schemas.microsoft.com/office/drawing/2014/main" id="{4CCD2307-7CC9-833E-CCAD-04DE387747E3}"/>
              </a:ext>
            </a:extLst>
          </p:cNvPr>
          <p:cNvPicPr>
            <a:picLocks noChangeAspect="1"/>
          </p:cNvPicPr>
          <p:nvPr/>
        </p:nvPicPr>
        <p:blipFill>
          <a:blip r:embed="rId3"/>
          <a:stretch>
            <a:fillRect/>
          </a:stretch>
        </p:blipFill>
        <p:spPr>
          <a:xfrm>
            <a:off x="8093918" y="1588269"/>
            <a:ext cx="3816911" cy="4831333"/>
          </a:xfrm>
          <a:prstGeom prst="rect">
            <a:avLst/>
          </a:prstGeom>
        </p:spPr>
      </p:pic>
      <p:sp>
        <p:nvSpPr>
          <p:cNvPr id="3" name="TextBox 2">
            <a:extLst>
              <a:ext uri="{FF2B5EF4-FFF2-40B4-BE49-F238E27FC236}">
                <a16:creationId xmlns:a16="http://schemas.microsoft.com/office/drawing/2014/main" id="{BBEA8345-7825-28E1-CAC7-06C5B5966529}"/>
              </a:ext>
            </a:extLst>
          </p:cNvPr>
          <p:cNvSpPr txBox="1"/>
          <p:nvPr/>
        </p:nvSpPr>
        <p:spPr>
          <a:xfrm>
            <a:off x="646473" y="5773272"/>
            <a:ext cx="7498080" cy="646331"/>
          </a:xfrm>
          <a:prstGeom prst="rect">
            <a:avLst/>
          </a:prstGeom>
          <a:noFill/>
        </p:spPr>
        <p:txBody>
          <a:bodyPr wrap="square" rtlCol="0">
            <a:spAutoFit/>
          </a:bodyPr>
          <a:lstStyle/>
          <a:p>
            <a:r>
              <a:rPr lang="en-US" sz="1800" b="0" i="1" dirty="0">
                <a:effectLst/>
                <a:latin typeface="Open Sans" panose="020B0606030504020204" pitchFamily="34" charset="0"/>
              </a:rPr>
              <a:t>NCHRP 25-56 (study)             </a:t>
            </a:r>
            <a:r>
              <a:rPr lang="en-US" sz="1800" b="0" i="1" dirty="0">
                <a:effectLst/>
                <a:latin typeface="Open Sans" panose="020B0606030504020204" pitchFamily="34" charset="0"/>
                <a:hlinkClick r:id="rId4"/>
              </a:rPr>
              <a:t>Reducing Greenhouse Gas Emissions: A           Guide for State DOTs</a:t>
            </a:r>
            <a:r>
              <a:rPr lang="en-US" sz="1800" b="0" i="1" dirty="0">
                <a:effectLst/>
                <a:latin typeface="Open Sans" panose="020B0606030504020204" pitchFamily="34" charset="0"/>
              </a:rPr>
              <a:t> (March 2022).</a:t>
            </a:r>
            <a:endParaRPr lang="en-US" dirty="0"/>
          </a:p>
        </p:txBody>
      </p:sp>
      <p:sp>
        <p:nvSpPr>
          <p:cNvPr id="6" name="Arrow: Right 5">
            <a:extLst>
              <a:ext uri="{FF2B5EF4-FFF2-40B4-BE49-F238E27FC236}">
                <a16:creationId xmlns:a16="http://schemas.microsoft.com/office/drawing/2014/main" id="{282971C5-3E28-3B8A-6B6D-9EBAB0CCA605}"/>
              </a:ext>
            </a:extLst>
          </p:cNvPr>
          <p:cNvSpPr/>
          <p:nvPr/>
        </p:nvSpPr>
        <p:spPr>
          <a:xfrm>
            <a:off x="2926080" y="5873679"/>
            <a:ext cx="484094" cy="168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86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F09DDD4-B410-421B-9261-C0A3343B9A0D}"/>
              </a:ext>
            </a:extLst>
          </p:cNvPr>
          <p:cNvSpPr>
            <a:spLocks noGrp="1"/>
          </p:cNvSpPr>
          <p:nvPr>
            <p:ph type="title"/>
          </p:nvPr>
        </p:nvSpPr>
        <p:spPr>
          <a:xfrm>
            <a:off x="838200" y="-155517"/>
            <a:ext cx="10871860" cy="1325563"/>
          </a:xfrm>
        </p:spPr>
        <p:txBody>
          <a:bodyPr>
            <a:normAutofit/>
          </a:bodyPr>
          <a:lstStyle/>
          <a:p>
            <a:pPr algn="ctr"/>
            <a:r>
              <a:rPr lang="en-US" sz="3200" b="1" dirty="0">
                <a:solidFill>
                  <a:schemeClr val="bg1"/>
                </a:solidFill>
                <a:latin typeface="Century Gothic" panose="020B0502020202020204" pitchFamily="34" charset="0"/>
              </a:rPr>
              <a:t>                </a:t>
            </a:r>
            <a:r>
              <a:rPr lang="en-US" sz="3200" b="1" cap="small" dirty="0">
                <a:solidFill>
                  <a:schemeClr val="bg1"/>
                </a:solidFill>
                <a:latin typeface="Calibri" panose="020F0502020204030204" pitchFamily="34" charset="0"/>
                <a:cs typeface="Calibri" panose="020F0502020204030204" pitchFamily="34" charset="0"/>
              </a:rPr>
              <a:t>Typical Transportation Sector GHG emissions</a:t>
            </a:r>
            <a:endParaRPr lang="en-US" sz="32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1FF45AF-8DD4-45AD-AA7C-32969BE3ED7D}"/>
              </a:ext>
            </a:extLst>
          </p:cNvPr>
          <p:cNvSpPr txBox="1"/>
          <p:nvPr/>
        </p:nvSpPr>
        <p:spPr>
          <a:xfrm>
            <a:off x="413345" y="6304313"/>
            <a:ext cx="11233584" cy="523220"/>
          </a:xfrm>
          <a:prstGeom prst="rect">
            <a:avLst/>
          </a:prstGeom>
          <a:noFill/>
        </p:spPr>
        <p:txBody>
          <a:bodyPr wrap="square" rtlCol="0">
            <a:spAutoFit/>
          </a:bodyPr>
          <a:lstStyle/>
          <a:p>
            <a:r>
              <a:rPr lang="en-US" sz="1400" dirty="0"/>
              <a:t>Source:  </a:t>
            </a:r>
            <a:r>
              <a:rPr lang="en-US" sz="1400" b="0" i="1" dirty="0">
                <a:effectLst/>
                <a:latin typeface="Open Sans" panose="020B0606030504020204" pitchFamily="34" charset="0"/>
              </a:rPr>
              <a:t>Reducing Greenhouse Gas Emissions: A Guide for State DOTs</a:t>
            </a:r>
            <a:r>
              <a:rPr lang="en-US" sz="1400" b="0" i="0" dirty="0">
                <a:effectLst/>
                <a:latin typeface="Open Sans" panose="020B0606030504020204" pitchFamily="34" charset="0"/>
              </a:rPr>
              <a:t> </a:t>
            </a:r>
            <a:r>
              <a:rPr lang="en-US" sz="1400" dirty="0"/>
              <a:t>(March 2022, Transportation Research Board: NCHRP Webresource 1). </a:t>
            </a:r>
            <a:r>
              <a:rPr lang="en-US" sz="1400" dirty="0">
                <a:hlinkClick r:id="rId3"/>
              </a:rPr>
              <a:t>https://crp.trb.org/nchrpwebresource1/</a:t>
            </a:r>
            <a:endParaRPr lang="en-US" sz="1400" dirty="0"/>
          </a:p>
        </p:txBody>
      </p:sp>
      <p:pic>
        <p:nvPicPr>
          <p:cNvPr id="5" name="Picture 4">
            <a:extLst>
              <a:ext uri="{FF2B5EF4-FFF2-40B4-BE49-F238E27FC236}">
                <a16:creationId xmlns:a16="http://schemas.microsoft.com/office/drawing/2014/main" id="{00928081-35AF-C472-E92E-2CED978170C7}"/>
              </a:ext>
            </a:extLst>
          </p:cNvPr>
          <p:cNvPicPr>
            <a:picLocks noChangeAspect="1"/>
          </p:cNvPicPr>
          <p:nvPr/>
        </p:nvPicPr>
        <p:blipFill>
          <a:blip r:embed="rId4"/>
          <a:stretch>
            <a:fillRect/>
          </a:stretch>
        </p:blipFill>
        <p:spPr>
          <a:xfrm>
            <a:off x="190709" y="1205608"/>
            <a:ext cx="5843615" cy="3566160"/>
          </a:xfrm>
          <a:prstGeom prst="rect">
            <a:avLst/>
          </a:prstGeom>
        </p:spPr>
      </p:pic>
      <p:pic>
        <p:nvPicPr>
          <p:cNvPr id="3" name="Picture 2">
            <a:extLst>
              <a:ext uri="{FF2B5EF4-FFF2-40B4-BE49-F238E27FC236}">
                <a16:creationId xmlns:a16="http://schemas.microsoft.com/office/drawing/2014/main" id="{58B80329-4BB2-E26F-0373-5E4ABA753D1A}"/>
              </a:ext>
            </a:extLst>
          </p:cNvPr>
          <p:cNvPicPr>
            <a:picLocks noChangeAspect="1"/>
          </p:cNvPicPr>
          <p:nvPr/>
        </p:nvPicPr>
        <p:blipFill rotWithShape="1">
          <a:blip r:embed="rId5"/>
          <a:srcRect t="13234"/>
          <a:stretch/>
        </p:blipFill>
        <p:spPr>
          <a:xfrm>
            <a:off x="4999450" y="2921033"/>
            <a:ext cx="7001841" cy="3383280"/>
          </a:xfrm>
          <a:prstGeom prst="rect">
            <a:avLst/>
          </a:prstGeom>
        </p:spPr>
      </p:pic>
      <p:sp>
        <p:nvSpPr>
          <p:cNvPr id="2" name="TextBox 1">
            <a:extLst>
              <a:ext uri="{FF2B5EF4-FFF2-40B4-BE49-F238E27FC236}">
                <a16:creationId xmlns:a16="http://schemas.microsoft.com/office/drawing/2014/main" id="{B8705CD3-8FDA-1BD8-D31D-0D3E07500CC4}"/>
              </a:ext>
            </a:extLst>
          </p:cNvPr>
          <p:cNvSpPr txBox="1"/>
          <p:nvPr/>
        </p:nvSpPr>
        <p:spPr>
          <a:xfrm>
            <a:off x="7709319" y="2533314"/>
            <a:ext cx="4291972" cy="338554"/>
          </a:xfrm>
          <a:prstGeom prst="rect">
            <a:avLst/>
          </a:prstGeom>
          <a:noFill/>
        </p:spPr>
        <p:txBody>
          <a:bodyPr wrap="square" rtlCol="0">
            <a:spAutoFit/>
          </a:bodyPr>
          <a:lstStyle/>
          <a:p>
            <a:r>
              <a:rPr lang="en-US" sz="1600" dirty="0"/>
              <a:t>Figure 9.1 Sources of GHG - DOT Administration </a:t>
            </a:r>
          </a:p>
        </p:txBody>
      </p:sp>
    </p:spTree>
    <p:extLst>
      <p:ext uri="{BB962C8B-B14F-4D97-AF65-F5344CB8AC3E}">
        <p14:creationId xmlns:p14="http://schemas.microsoft.com/office/powerpoint/2010/main" val="1178688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FD1472-D28B-4CD5-BF89-88C48213232B}"/>
              </a:ext>
            </a:extLst>
          </p:cNvPr>
          <p:cNvSpPr>
            <a:spLocks noGrp="1"/>
          </p:cNvSpPr>
          <p:nvPr>
            <p:ph type="title"/>
          </p:nvPr>
        </p:nvSpPr>
        <p:spPr>
          <a:xfrm>
            <a:off x="0" y="-124293"/>
            <a:ext cx="12192000" cy="1279216"/>
          </a:xfrm>
        </p:spPr>
        <p:txBody>
          <a:bodyPr>
            <a:noAutofit/>
          </a:bodyPr>
          <a:lstStyle/>
          <a:p>
            <a:pPr algn="ctr"/>
            <a:r>
              <a:rPr lang="en-US" sz="3200" b="1" cap="small" dirty="0">
                <a:solidFill>
                  <a:schemeClr val="bg1"/>
                </a:solidFill>
                <a:latin typeface="Calibri" panose="020F0502020204030204" pitchFamily="34" charset="0"/>
                <a:cs typeface="Calibri" panose="020F0502020204030204" pitchFamily="34" charset="0"/>
              </a:rPr>
              <a:t>NDOT GHG Inventory</a:t>
            </a:r>
            <a:endParaRPr lang="en-US" sz="32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D63BEE4B-F1D2-48D2-B00A-82B666051812}"/>
              </a:ext>
            </a:extLst>
          </p:cNvPr>
          <p:cNvSpPr>
            <a:spLocks noGrp="1"/>
          </p:cNvSpPr>
          <p:nvPr>
            <p:ph sz="half" idx="2"/>
          </p:nvPr>
        </p:nvSpPr>
        <p:spPr>
          <a:xfrm>
            <a:off x="1486710" y="4517880"/>
            <a:ext cx="9345881" cy="617036"/>
          </a:xfrm>
        </p:spPr>
        <p:txBody>
          <a:bodyPr>
            <a:normAutofit/>
          </a:bodyPr>
          <a:lstStyle/>
          <a:p>
            <a:pPr marL="0" indent="0" algn="ctr">
              <a:buNone/>
            </a:pPr>
            <a:r>
              <a:rPr lang="en-US" sz="1800" dirty="0"/>
              <a:t>https://www.epa.gov/climateleadership/center-corporate-climate-leadership-simplified-ghg-emissions-calculator</a:t>
            </a:r>
            <a:endParaRPr lang="en-US" sz="1800" dirty="0">
              <a:latin typeface="+mj-lt"/>
            </a:endParaRPr>
          </a:p>
        </p:txBody>
      </p:sp>
      <p:pic>
        <p:nvPicPr>
          <p:cNvPr id="16" name="Graphic 15" descr="Car">
            <a:extLst>
              <a:ext uri="{FF2B5EF4-FFF2-40B4-BE49-F238E27FC236}">
                <a16:creationId xmlns:a16="http://schemas.microsoft.com/office/drawing/2014/main" id="{E1EF7C69-59CE-4684-80F9-77B5F9B0CA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008" y="5534852"/>
            <a:ext cx="914400" cy="914400"/>
          </a:xfrm>
          <a:prstGeom prst="rect">
            <a:avLst/>
          </a:prstGeom>
        </p:spPr>
      </p:pic>
      <p:pic>
        <p:nvPicPr>
          <p:cNvPr id="18" name="Graphic 17" descr="Cycling">
            <a:extLst>
              <a:ext uri="{FF2B5EF4-FFF2-40B4-BE49-F238E27FC236}">
                <a16:creationId xmlns:a16="http://schemas.microsoft.com/office/drawing/2014/main" id="{AD5D3B28-42AB-4D94-9FFD-08DDFF9C5A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32591" y="5543996"/>
            <a:ext cx="914400" cy="914400"/>
          </a:xfrm>
          <a:prstGeom prst="rect">
            <a:avLst/>
          </a:prstGeom>
        </p:spPr>
      </p:pic>
      <p:pic>
        <p:nvPicPr>
          <p:cNvPr id="2" name="Picture 1">
            <a:extLst>
              <a:ext uri="{FF2B5EF4-FFF2-40B4-BE49-F238E27FC236}">
                <a16:creationId xmlns:a16="http://schemas.microsoft.com/office/drawing/2014/main" id="{ED8CA4C7-0B70-4537-896E-FC94B9DF38B4}"/>
              </a:ext>
            </a:extLst>
          </p:cNvPr>
          <p:cNvPicPr>
            <a:picLocks noChangeAspect="1"/>
          </p:cNvPicPr>
          <p:nvPr/>
        </p:nvPicPr>
        <p:blipFill>
          <a:blip r:embed="rId7"/>
          <a:stretch>
            <a:fillRect/>
          </a:stretch>
        </p:blipFill>
        <p:spPr>
          <a:xfrm>
            <a:off x="4978399" y="1637061"/>
            <a:ext cx="6768591" cy="2093007"/>
          </a:xfrm>
          <a:prstGeom prst="rect">
            <a:avLst/>
          </a:prstGeom>
        </p:spPr>
      </p:pic>
      <p:sp>
        <p:nvSpPr>
          <p:cNvPr id="7" name="Content Placeholder 2">
            <a:extLst>
              <a:ext uri="{FF2B5EF4-FFF2-40B4-BE49-F238E27FC236}">
                <a16:creationId xmlns:a16="http://schemas.microsoft.com/office/drawing/2014/main" id="{BECF7203-DCED-4E23-BA51-24E83FFEB97A}"/>
              </a:ext>
            </a:extLst>
          </p:cNvPr>
          <p:cNvSpPr txBox="1">
            <a:spLocks/>
          </p:cNvSpPr>
          <p:nvPr/>
        </p:nvSpPr>
        <p:spPr>
          <a:xfrm>
            <a:off x="548992" y="1637061"/>
            <a:ext cx="4127157" cy="191654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Three Primary Steps</a:t>
            </a:r>
          </a:p>
          <a:p>
            <a:pPr marL="800100" lvl="1" indent="-342900">
              <a:buFont typeface="Arial" panose="020B0604020202020204" pitchFamily="34" charset="0"/>
              <a:buChar char="•"/>
            </a:pPr>
            <a:r>
              <a:rPr lang="en-US" dirty="0"/>
              <a:t>Define the Boundary/Scope </a:t>
            </a:r>
          </a:p>
          <a:p>
            <a:pPr marL="800100" lvl="1" indent="-342900">
              <a:buFont typeface="Arial" panose="020B0604020202020204" pitchFamily="34" charset="0"/>
              <a:buChar char="•"/>
            </a:pPr>
            <a:r>
              <a:rPr lang="en-US" dirty="0"/>
              <a:t>Collect Data</a:t>
            </a:r>
          </a:p>
          <a:p>
            <a:pPr marL="800100" lvl="1" indent="-342900">
              <a:buFont typeface="Arial" panose="020B0604020202020204" pitchFamily="34" charset="0"/>
              <a:buChar char="•"/>
            </a:pPr>
            <a:r>
              <a:rPr lang="en-US" dirty="0"/>
              <a:t>Quantify GHG Emissions</a:t>
            </a:r>
          </a:p>
        </p:txBody>
      </p:sp>
    </p:spTree>
    <p:extLst>
      <p:ext uri="{BB962C8B-B14F-4D97-AF65-F5344CB8AC3E}">
        <p14:creationId xmlns:p14="http://schemas.microsoft.com/office/powerpoint/2010/main" val="1959079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A525BA49-B101-40EB-9967-6EDFC1D35DA2}"/>
              </a:ext>
            </a:extLst>
          </p:cNvPr>
          <p:cNvGraphicFramePr>
            <a:graphicFrameLocks noGrp="1"/>
          </p:cNvGraphicFramePr>
          <p:nvPr>
            <p:ph idx="1"/>
            <p:extLst>
              <p:ext uri="{D42A27DB-BD31-4B8C-83A1-F6EECF244321}">
                <p14:modId xmlns:p14="http://schemas.microsoft.com/office/powerpoint/2010/main" val="1695335573"/>
              </p:ext>
            </p:extLst>
          </p:nvPr>
        </p:nvGraphicFramePr>
        <p:xfrm>
          <a:off x="1458310" y="1245134"/>
          <a:ext cx="9345881" cy="4777725"/>
        </p:xfrm>
        <a:graphic>
          <a:graphicData uri="http://schemas.openxmlformats.org/drawingml/2006/table">
            <a:tbl>
              <a:tblPr firstRow="1" bandRow="1">
                <a:tableStyleId>{5C22544A-7EE6-4342-B048-85BDC9FD1C3A}</a:tableStyleId>
              </a:tblPr>
              <a:tblGrid>
                <a:gridCol w="2094572">
                  <a:extLst>
                    <a:ext uri="{9D8B030D-6E8A-4147-A177-3AD203B41FA5}">
                      <a16:colId xmlns:a16="http://schemas.microsoft.com/office/drawing/2014/main" val="2146457466"/>
                    </a:ext>
                  </a:extLst>
                </a:gridCol>
                <a:gridCol w="2058558">
                  <a:extLst>
                    <a:ext uri="{9D8B030D-6E8A-4147-A177-3AD203B41FA5}">
                      <a16:colId xmlns:a16="http://schemas.microsoft.com/office/drawing/2014/main" val="607210519"/>
                    </a:ext>
                  </a:extLst>
                </a:gridCol>
                <a:gridCol w="5192751">
                  <a:extLst>
                    <a:ext uri="{9D8B030D-6E8A-4147-A177-3AD203B41FA5}">
                      <a16:colId xmlns:a16="http://schemas.microsoft.com/office/drawing/2014/main" val="2329088716"/>
                    </a:ext>
                  </a:extLst>
                </a:gridCol>
              </a:tblGrid>
              <a:tr h="537484">
                <a:tc>
                  <a:txBody>
                    <a:bodyPr/>
                    <a:lstStyle/>
                    <a:p>
                      <a:r>
                        <a:rPr lang="en-US" sz="2400" dirty="0"/>
                        <a:t>Scope</a:t>
                      </a:r>
                    </a:p>
                  </a:txBody>
                  <a:tcPr/>
                </a:tc>
                <a:tc>
                  <a:txBody>
                    <a:bodyPr/>
                    <a:lstStyle/>
                    <a:p>
                      <a:r>
                        <a:rPr lang="en-US" sz="2400" dirty="0"/>
                        <a:t>GHG source</a:t>
                      </a:r>
                    </a:p>
                  </a:txBody>
                  <a:tcPr/>
                </a:tc>
                <a:tc>
                  <a:txBody>
                    <a:bodyPr/>
                    <a:lstStyle/>
                    <a:p>
                      <a:r>
                        <a:rPr lang="en-US" sz="2400" dirty="0"/>
                        <a:t>Data type</a:t>
                      </a:r>
                    </a:p>
                  </a:txBody>
                  <a:tcPr/>
                </a:tc>
                <a:extLst>
                  <a:ext uri="{0D108BD9-81ED-4DB2-BD59-A6C34878D82A}">
                    <a16:rowId xmlns:a16="http://schemas.microsoft.com/office/drawing/2014/main" val="3587383217"/>
                  </a:ext>
                </a:extLst>
              </a:tr>
              <a:tr h="540556">
                <a:tc rowSpan="3">
                  <a:txBody>
                    <a:bodyPr/>
                    <a:lstStyle/>
                    <a:p>
                      <a:r>
                        <a:rPr lang="en-US" sz="2400" dirty="0"/>
                        <a:t>1 – Direct </a:t>
                      </a:r>
                    </a:p>
                  </a:txBody>
                  <a:tcPr/>
                </a:tc>
                <a:tc>
                  <a:txBody>
                    <a:bodyPr/>
                    <a:lstStyle/>
                    <a:p>
                      <a:r>
                        <a:rPr lang="en-US" sz="2000" dirty="0"/>
                        <a:t>Mobile</a:t>
                      </a:r>
                    </a:p>
                  </a:txBody>
                  <a:tcPr/>
                </a:tc>
                <a:tc>
                  <a:txBody>
                    <a:bodyPr/>
                    <a:lstStyle/>
                    <a:p>
                      <a:r>
                        <a:rPr lang="en-US" sz="2000" dirty="0"/>
                        <a:t>Fuel purchase for vehicles owned or leased</a:t>
                      </a:r>
                    </a:p>
                  </a:txBody>
                  <a:tcPr/>
                </a:tc>
                <a:extLst>
                  <a:ext uri="{0D108BD9-81ED-4DB2-BD59-A6C34878D82A}">
                    <a16:rowId xmlns:a16="http://schemas.microsoft.com/office/drawing/2014/main" val="3282302001"/>
                  </a:ext>
                </a:extLst>
              </a:tr>
              <a:tr h="535709">
                <a:tc vMerge="1">
                  <a:txBody>
                    <a:bodyPr/>
                    <a:lstStyle/>
                    <a:p>
                      <a:endParaRPr lang="en-US" dirty="0"/>
                    </a:p>
                  </a:txBody>
                  <a:tcPr/>
                </a:tc>
                <a:tc>
                  <a:txBody>
                    <a:bodyPr/>
                    <a:lstStyle/>
                    <a:p>
                      <a:r>
                        <a:rPr lang="en-US" sz="2000" dirty="0"/>
                        <a:t>Stationary</a:t>
                      </a:r>
                    </a:p>
                  </a:txBody>
                  <a:tcPr/>
                </a:tc>
                <a:tc>
                  <a:txBody>
                    <a:bodyPr/>
                    <a:lstStyle/>
                    <a:p>
                      <a:r>
                        <a:rPr lang="en-US" sz="2000" dirty="0"/>
                        <a:t>Energy purchase for on-site use</a:t>
                      </a:r>
                    </a:p>
                  </a:txBody>
                  <a:tcPr/>
                </a:tc>
                <a:extLst>
                  <a:ext uri="{0D108BD9-81ED-4DB2-BD59-A6C34878D82A}">
                    <a16:rowId xmlns:a16="http://schemas.microsoft.com/office/drawing/2014/main" val="809049313"/>
                  </a:ext>
                </a:extLst>
              </a:tr>
              <a:tr h="508000">
                <a:tc vMerge="1">
                  <a:txBody>
                    <a:bodyPr/>
                    <a:lstStyle/>
                    <a:p>
                      <a:endParaRPr lang="en-US" dirty="0"/>
                    </a:p>
                  </a:txBody>
                  <a:tcPr/>
                </a:tc>
                <a:tc>
                  <a:txBody>
                    <a:bodyPr/>
                    <a:lstStyle/>
                    <a:p>
                      <a:r>
                        <a:rPr lang="en-US" sz="2000" dirty="0"/>
                        <a:t>Fugitive</a:t>
                      </a:r>
                    </a:p>
                  </a:txBody>
                  <a:tcPr/>
                </a:tc>
                <a:tc>
                  <a:txBody>
                    <a:bodyPr/>
                    <a:lstStyle/>
                    <a:p>
                      <a:r>
                        <a:rPr lang="en-US" sz="2000" dirty="0"/>
                        <a:t>Refrigeration and AC equipment</a:t>
                      </a:r>
                    </a:p>
                  </a:txBody>
                  <a:tcPr/>
                </a:tc>
                <a:extLst>
                  <a:ext uri="{0D108BD9-81ED-4DB2-BD59-A6C34878D82A}">
                    <a16:rowId xmlns:a16="http://schemas.microsoft.com/office/drawing/2014/main" val="308713095"/>
                  </a:ext>
                </a:extLst>
              </a:tr>
              <a:tr h="473103">
                <a:tc>
                  <a:txBody>
                    <a:bodyPr/>
                    <a:lstStyle/>
                    <a:p>
                      <a:r>
                        <a:rPr lang="en-US" sz="2400" dirty="0"/>
                        <a:t>2 – Indirect </a:t>
                      </a:r>
                    </a:p>
                  </a:txBody>
                  <a:tcPr/>
                </a:tc>
                <a:tc>
                  <a:txBody>
                    <a:bodyPr/>
                    <a:lstStyle/>
                    <a:p>
                      <a:r>
                        <a:rPr lang="en-US" sz="2000" dirty="0"/>
                        <a:t>Electricity </a:t>
                      </a:r>
                    </a:p>
                  </a:txBody>
                  <a:tcPr/>
                </a:tc>
                <a:tc>
                  <a:txBody>
                    <a:bodyPr/>
                    <a:lstStyle/>
                    <a:p>
                      <a:r>
                        <a:rPr lang="en-US" sz="2000" dirty="0"/>
                        <a:t>Electricity purchase</a:t>
                      </a:r>
                    </a:p>
                  </a:txBody>
                  <a:tcPr/>
                </a:tc>
                <a:extLst>
                  <a:ext uri="{0D108BD9-81ED-4DB2-BD59-A6C34878D82A}">
                    <a16:rowId xmlns:a16="http://schemas.microsoft.com/office/drawing/2014/main" val="4252434327"/>
                  </a:ext>
                </a:extLst>
              </a:tr>
              <a:tr h="475993">
                <a:tc rowSpan="3">
                  <a:txBody>
                    <a:bodyPr/>
                    <a:lstStyle/>
                    <a:p>
                      <a:r>
                        <a:rPr lang="en-US" sz="2400" dirty="0"/>
                        <a:t>3 – Other indirect emissions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Business travel</a:t>
                      </a:r>
                    </a:p>
                  </a:txBody>
                  <a:tcPr/>
                </a:tc>
                <a:tc>
                  <a:txBody>
                    <a:bodyPr/>
                    <a:lstStyle/>
                    <a:p>
                      <a:r>
                        <a:rPr lang="en-US" sz="2000" dirty="0"/>
                        <a:t>In and out-of-state travel records</a:t>
                      </a:r>
                    </a:p>
                  </a:txBody>
                  <a:tcPr/>
                </a:tc>
                <a:extLst>
                  <a:ext uri="{0D108BD9-81ED-4DB2-BD59-A6C34878D82A}">
                    <a16:rowId xmlns:a16="http://schemas.microsoft.com/office/drawing/2014/main" val="3139505918"/>
                  </a:ext>
                </a:extLst>
              </a:tr>
              <a:tr h="517840">
                <a:tc vMerge="1">
                  <a:txBody>
                    <a:bodyPr/>
                    <a:lstStyle/>
                    <a:p>
                      <a:endParaRPr lang="en-US" dirty="0"/>
                    </a:p>
                  </a:txBody>
                  <a:tcPr/>
                </a:tc>
                <a:tc>
                  <a:txBody>
                    <a:bodyPr/>
                    <a:lstStyle/>
                    <a:p>
                      <a:r>
                        <a:rPr lang="en-US" sz="2000" dirty="0"/>
                        <a:t>Employee commute</a:t>
                      </a:r>
                    </a:p>
                  </a:txBody>
                  <a:tcPr/>
                </a:tc>
                <a:tc>
                  <a:txBody>
                    <a:bodyPr/>
                    <a:lstStyle/>
                    <a:p>
                      <a:r>
                        <a:rPr lang="en-US" sz="2000" dirty="0"/>
                        <a:t>HR records, average daily commute estimate</a:t>
                      </a:r>
                    </a:p>
                  </a:txBody>
                  <a:tcPr/>
                </a:tc>
                <a:extLst>
                  <a:ext uri="{0D108BD9-81ED-4DB2-BD59-A6C34878D82A}">
                    <a16:rowId xmlns:a16="http://schemas.microsoft.com/office/drawing/2014/main" val="2937299210"/>
                  </a:ext>
                </a:extLst>
              </a:tr>
              <a:tr h="928699">
                <a:tc vMerge="1">
                  <a:txBody>
                    <a:bodyPr/>
                    <a:lstStyle/>
                    <a:p>
                      <a:endParaRPr lang="en-US" dirty="0"/>
                    </a:p>
                  </a:txBody>
                  <a:tcPr/>
                </a:tc>
                <a:tc>
                  <a:txBody>
                    <a:bodyPr/>
                    <a:lstStyle/>
                    <a:p>
                      <a:r>
                        <a:rPr lang="en-US" sz="2000" dirty="0"/>
                        <a:t>Waste generated in operations</a:t>
                      </a:r>
                    </a:p>
                  </a:txBody>
                  <a:tcPr/>
                </a:tc>
                <a:tc>
                  <a:txBody>
                    <a:bodyPr/>
                    <a:lstStyle/>
                    <a:p>
                      <a:r>
                        <a:rPr lang="en-US" sz="2000" dirty="0"/>
                        <a:t>Municipal solid waste</a:t>
                      </a:r>
                    </a:p>
                    <a:p>
                      <a:r>
                        <a:rPr lang="en-US" sz="2000" dirty="0"/>
                        <a:t>Construction &amp; maintenance waste</a:t>
                      </a:r>
                    </a:p>
                    <a:p>
                      <a:r>
                        <a:rPr lang="en-US" sz="2000" dirty="0"/>
                        <a:t>Recycling</a:t>
                      </a:r>
                    </a:p>
                  </a:txBody>
                  <a:tcPr/>
                </a:tc>
                <a:extLst>
                  <a:ext uri="{0D108BD9-81ED-4DB2-BD59-A6C34878D82A}">
                    <a16:rowId xmlns:a16="http://schemas.microsoft.com/office/drawing/2014/main" val="612541097"/>
                  </a:ext>
                </a:extLst>
              </a:tr>
            </a:tbl>
          </a:graphicData>
        </a:graphic>
      </p:graphicFrame>
      <p:sp>
        <p:nvSpPr>
          <p:cNvPr id="4" name="Title 3">
            <a:extLst>
              <a:ext uri="{FF2B5EF4-FFF2-40B4-BE49-F238E27FC236}">
                <a16:creationId xmlns:a16="http://schemas.microsoft.com/office/drawing/2014/main" id="{2759715D-A456-4D5C-8A99-F9893EBB3E58}"/>
              </a:ext>
            </a:extLst>
          </p:cNvPr>
          <p:cNvSpPr txBox="1">
            <a:spLocks/>
          </p:cNvSpPr>
          <p:nvPr/>
        </p:nvSpPr>
        <p:spPr>
          <a:xfrm>
            <a:off x="0" y="-133484"/>
            <a:ext cx="12191999" cy="12792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cap="small" dirty="0">
                <a:solidFill>
                  <a:schemeClr val="bg1"/>
                </a:solidFill>
                <a:latin typeface="Calibri" panose="020F0502020204030204" pitchFamily="34" charset="0"/>
                <a:cs typeface="Calibri" panose="020F0502020204030204" pitchFamily="34" charset="0"/>
              </a:rPr>
              <a:t>NDOT Inventory Scope</a:t>
            </a:r>
            <a:endParaRPr lang="en-US" sz="3200" dirty="0">
              <a:latin typeface="Calibri" panose="020F0502020204030204" pitchFamily="34" charset="0"/>
              <a:cs typeface="Calibri" panose="020F0502020204030204" pitchFamily="34" charset="0"/>
            </a:endParaRPr>
          </a:p>
        </p:txBody>
      </p:sp>
      <p:pic>
        <p:nvPicPr>
          <p:cNvPr id="2" name="Graphic 1" descr="Car">
            <a:extLst>
              <a:ext uri="{FF2B5EF4-FFF2-40B4-BE49-F238E27FC236}">
                <a16:creationId xmlns:a16="http://schemas.microsoft.com/office/drawing/2014/main" id="{55F0CB33-AFC9-C1DC-44A2-4478F5A7C6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009" y="5833672"/>
            <a:ext cx="914400" cy="914400"/>
          </a:xfrm>
          <a:prstGeom prst="rect">
            <a:avLst/>
          </a:prstGeom>
        </p:spPr>
      </p:pic>
      <p:pic>
        <p:nvPicPr>
          <p:cNvPr id="3" name="Graphic 2" descr="Cycling">
            <a:extLst>
              <a:ext uri="{FF2B5EF4-FFF2-40B4-BE49-F238E27FC236}">
                <a16:creationId xmlns:a16="http://schemas.microsoft.com/office/drawing/2014/main" id="{50BC088B-762F-14A3-AC45-B1C276B4E8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32591" y="5543996"/>
            <a:ext cx="914400" cy="914400"/>
          </a:xfrm>
          <a:prstGeom prst="rect">
            <a:avLst/>
          </a:prstGeom>
        </p:spPr>
      </p:pic>
    </p:spTree>
    <p:extLst>
      <p:ext uri="{BB962C8B-B14F-4D97-AF65-F5344CB8AC3E}">
        <p14:creationId xmlns:p14="http://schemas.microsoft.com/office/powerpoint/2010/main" val="2578869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6813025FF4E849AA6674E05A04DD7D" ma:contentTypeVersion="13" ma:contentTypeDescription="Create a new document." ma:contentTypeScope="" ma:versionID="0714b0788402dd061e605dfdd7a0cdb0">
  <xsd:schema xmlns:xsd="http://www.w3.org/2001/XMLSchema" xmlns:xs="http://www.w3.org/2001/XMLSchema" xmlns:p="http://schemas.microsoft.com/office/2006/metadata/properties" xmlns:ns3="2f147131-e907-457a-a09a-0b040b411b41" xmlns:ns4="99c18686-5c4a-44f2-afd3-ae3d6cf9fbb9" targetNamespace="http://schemas.microsoft.com/office/2006/metadata/properties" ma:root="true" ma:fieldsID="11b5417142da458fb14baf2a8f4d713b" ns3:_="" ns4:_="">
    <xsd:import namespace="2f147131-e907-457a-a09a-0b040b411b41"/>
    <xsd:import namespace="99c18686-5c4a-44f2-afd3-ae3d6cf9fbb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147131-e907-457a-a09a-0b040b411b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c18686-5c4a-44f2-afd3-ae3d6cf9fb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165B28-025A-4AC8-AEAF-8C2EE2A9802B}">
  <ds:schemaRefs>
    <ds:schemaRef ds:uri="http://purl.org/dc/terms/"/>
    <ds:schemaRef ds:uri="2f147131-e907-457a-a09a-0b040b411b41"/>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99c18686-5c4a-44f2-afd3-ae3d6cf9fbb9"/>
    <ds:schemaRef ds:uri="http://www.w3.org/XML/1998/namespace"/>
  </ds:schemaRefs>
</ds:datastoreItem>
</file>

<file path=customXml/itemProps2.xml><?xml version="1.0" encoding="utf-8"?>
<ds:datastoreItem xmlns:ds="http://schemas.openxmlformats.org/officeDocument/2006/customXml" ds:itemID="{F10F91C8-4300-49A0-8376-3FB56227C6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147131-e907-457a-a09a-0b040b411b41"/>
    <ds:schemaRef ds:uri="99c18686-5c4a-44f2-afd3-ae3d6cf9fb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C04B64-7691-4140-ADA5-D71A2BB2E2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25907</TotalTime>
  <Words>2139</Words>
  <Application>Microsoft Office PowerPoint</Application>
  <PresentationFormat>Widescreen</PresentationFormat>
  <Paragraphs>237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Century Gothic</vt:lpstr>
      <vt:lpstr>Open Sans</vt:lpstr>
      <vt:lpstr>Wingdings</vt:lpstr>
      <vt:lpstr>Office Theme</vt:lpstr>
      <vt:lpstr>GHG Emission Reduction Plan  Nevada Transportation Conference </vt:lpstr>
      <vt:lpstr>PowerPoint Presentation</vt:lpstr>
      <vt:lpstr>Executive Orders</vt:lpstr>
      <vt:lpstr>Provide leadership in reducing GHG emissions through a combination of strategies in operations, planning, design, construction, and maintenance of existing and future transportation systems.</vt:lpstr>
      <vt:lpstr>PowerPoint Presentation</vt:lpstr>
      <vt:lpstr>2021 NDOT GHG Reduction Strategic Plan</vt:lpstr>
      <vt:lpstr>                Typical Transportation Sector GHG emissions</vt:lpstr>
      <vt:lpstr>NDOT GHG Inventory</vt:lpstr>
      <vt:lpstr>PowerPoint Presentation</vt:lpstr>
      <vt:lpstr>                NDOT GHG Inventory Summary</vt:lpstr>
      <vt:lpstr>NDOT Administration GHG Emission by Source</vt:lpstr>
      <vt:lpstr>PowerPoint Presentation</vt:lpstr>
      <vt:lpstr>PowerPoint Presentation</vt:lpstr>
      <vt:lpstr>Lessons Learned…</vt:lpstr>
      <vt:lpstr>A Team effort!  Thank you!  My-Linh Nguyen, PE. Chief Environmental Engineer mnguyen@dot.nv.gov| 775-888-7686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Packer, Adrienne</dc:creator>
  <cp:lastModifiedBy>Nguyen, My-linh</cp:lastModifiedBy>
  <cp:revision>474</cp:revision>
  <cp:lastPrinted>2024-05-04T01:59:27Z</cp:lastPrinted>
  <dcterms:created xsi:type="dcterms:W3CDTF">2019-02-12T17:10:30Z</dcterms:created>
  <dcterms:modified xsi:type="dcterms:W3CDTF">2024-05-07T20:43:21Z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0x010100D86813025FF4E849AA6674E05A04DD7D</vt:lpwstr>
  </property>
</Properties>
</file>